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67" r:id="rId3"/>
    <p:sldId id="299" r:id="rId4"/>
    <p:sldId id="302" r:id="rId5"/>
    <p:sldId id="304" r:id="rId6"/>
    <p:sldId id="305" r:id="rId7"/>
    <p:sldId id="308" r:id="rId8"/>
    <p:sldId id="307" r:id="rId9"/>
    <p:sldId id="306" r:id="rId10"/>
    <p:sldId id="309" r:id="rId11"/>
    <p:sldId id="320" r:id="rId12"/>
    <p:sldId id="316" r:id="rId13"/>
    <p:sldId id="319" r:id="rId14"/>
    <p:sldId id="317" r:id="rId15"/>
    <p:sldId id="311" r:id="rId16"/>
    <p:sldId id="321" r:id="rId17"/>
    <p:sldId id="312" r:id="rId18"/>
    <p:sldId id="322" r:id="rId19"/>
    <p:sldId id="288" r:id="rId20"/>
  </p:sldIdLst>
  <p:sldSz cx="9144000" cy="6858000" type="screen4x3"/>
  <p:notesSz cx="6858000" cy="9947275"/>
  <p:defaultTextStyle>
    <a:defPPr>
      <a:defRPr lang="pt-B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102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3354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i="1" dirty="0" err="1"/>
              <a:t>Evolução</a:t>
            </a:r>
            <a:r>
              <a:rPr lang="en-US" b="1" i="1" dirty="0"/>
              <a:t> </a:t>
            </a:r>
            <a:r>
              <a:rPr lang="en-US" b="1" i="1" dirty="0" err="1" smtClean="0"/>
              <a:t>Anual</a:t>
            </a:r>
            <a:r>
              <a:rPr lang="en-US" b="1" i="1" dirty="0" smtClean="0"/>
              <a:t> PNAE </a:t>
            </a:r>
            <a:r>
              <a:rPr lang="en-US" b="1" i="1" dirty="0" err="1" smtClean="0"/>
              <a:t>Transportados</a:t>
            </a:r>
            <a:endParaRPr lang="en-US" b="1" i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Lit>
              <c:formatCode>General</c:formatCode>
              <c:ptCount val="5"/>
              <c:pt idx="0">
                <c:v>2016</c:v>
              </c:pt>
              <c:pt idx="1">
                <c:v>2017</c:v>
              </c:pt>
              <c:pt idx="2">
                <c:v>2018</c:v>
              </c:pt>
              <c:pt idx="3">
                <c:v>2019</c:v>
              </c:pt>
              <c:pt idx="4">
                <c:v>2020</c:v>
              </c:pt>
            </c:numLit>
          </c:cat>
          <c:val>
            <c:numRef>
              <c:f>Plan2!$D$141999:$I$141999</c:f>
              <c:numCache>
                <c:formatCode>General</c:formatCode>
                <c:ptCount val="6"/>
                <c:pt idx="0">
                  <c:v>25000</c:v>
                </c:pt>
                <c:pt idx="1">
                  <c:v>32000</c:v>
                </c:pt>
                <c:pt idx="2">
                  <c:v>38000</c:v>
                </c:pt>
                <c:pt idx="3">
                  <c:v>46000</c:v>
                </c:pt>
                <c:pt idx="4">
                  <c:v>52000</c:v>
                </c:pt>
                <c:pt idx="5">
                  <c:v>61000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87131336"/>
        <c:axId val="287131728"/>
      </c:lineChart>
      <c:catAx>
        <c:axId val="287131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287131728"/>
        <c:crosses val="autoZero"/>
        <c:auto val="1"/>
        <c:lblAlgn val="ctr"/>
        <c:lblOffset val="100"/>
        <c:noMultiLvlLbl val="0"/>
      </c:catAx>
      <c:valAx>
        <c:axId val="287131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2871313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Evolução anual por tipo de atendimento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2016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Lit>
              <c:ptCount val="6"/>
              <c:pt idx="0">
                <c:v>MEDA</c:v>
              </c:pt>
              <c:pt idx="1">
                <c:v>MAAS</c:v>
              </c:pt>
              <c:pt idx="2">
                <c:v>DEAF</c:v>
              </c:pt>
              <c:pt idx="3">
                <c:v>BLND</c:v>
              </c:pt>
              <c:pt idx="4">
                <c:v>STCR</c:v>
              </c:pt>
              <c:pt idx="5">
                <c:v>WHC</c:v>
              </c:pt>
            </c:strLit>
          </c:cat>
          <c:val>
            <c:numRef>
              <c:f>Plan3!$D$4:$D$9</c:f>
              <c:numCache>
                <c:formatCode>General</c:formatCode>
                <c:ptCount val="6"/>
                <c:pt idx="0">
                  <c:v>25000</c:v>
                </c:pt>
                <c:pt idx="1">
                  <c:v>32000</c:v>
                </c:pt>
                <c:pt idx="2">
                  <c:v>38000</c:v>
                </c:pt>
                <c:pt idx="3">
                  <c:v>46000</c:v>
                </c:pt>
                <c:pt idx="4">
                  <c:v>50000</c:v>
                </c:pt>
                <c:pt idx="5">
                  <c:v>63000</c:v>
                </c:pt>
              </c:numCache>
            </c:numRef>
          </c:val>
        </c:ser>
        <c:ser>
          <c:idx val="1"/>
          <c:order val="1"/>
          <c:tx>
            <c:v>2017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Lit>
              <c:ptCount val="6"/>
              <c:pt idx="0">
                <c:v>MEDA</c:v>
              </c:pt>
              <c:pt idx="1">
                <c:v>MAAS</c:v>
              </c:pt>
              <c:pt idx="2">
                <c:v>DEAF</c:v>
              </c:pt>
              <c:pt idx="3">
                <c:v>BLND</c:v>
              </c:pt>
              <c:pt idx="4">
                <c:v>STCR</c:v>
              </c:pt>
              <c:pt idx="5">
                <c:v>WHC</c:v>
              </c:pt>
            </c:strLit>
          </c:cat>
          <c:val>
            <c:numRef>
              <c:f>Plan3!$E$4:$E$9</c:f>
              <c:numCache>
                <c:formatCode>General</c:formatCode>
                <c:ptCount val="6"/>
                <c:pt idx="0">
                  <c:v>32440</c:v>
                </c:pt>
                <c:pt idx="1">
                  <c:v>25000</c:v>
                </c:pt>
                <c:pt idx="2">
                  <c:v>25600</c:v>
                </c:pt>
                <c:pt idx="3">
                  <c:v>40000</c:v>
                </c:pt>
                <c:pt idx="4">
                  <c:v>56000</c:v>
                </c:pt>
                <c:pt idx="5">
                  <c:v>75000</c:v>
                </c:pt>
              </c:numCache>
            </c:numRef>
          </c:val>
        </c:ser>
        <c:ser>
          <c:idx val="2"/>
          <c:order val="2"/>
          <c:tx>
            <c:v>2018</c:v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Lit>
              <c:ptCount val="6"/>
              <c:pt idx="0">
                <c:v>MEDA</c:v>
              </c:pt>
              <c:pt idx="1">
                <c:v>MAAS</c:v>
              </c:pt>
              <c:pt idx="2">
                <c:v>DEAF</c:v>
              </c:pt>
              <c:pt idx="3">
                <c:v>BLND</c:v>
              </c:pt>
              <c:pt idx="4">
                <c:v>STCR</c:v>
              </c:pt>
              <c:pt idx="5">
                <c:v>WHC</c:v>
              </c:pt>
            </c:strLit>
          </c:cat>
          <c:val>
            <c:numRef>
              <c:f>Plan3!$F$4:$F$9</c:f>
              <c:numCache>
                <c:formatCode>General</c:formatCode>
                <c:ptCount val="6"/>
                <c:pt idx="0">
                  <c:v>29800</c:v>
                </c:pt>
                <c:pt idx="1">
                  <c:v>34000</c:v>
                </c:pt>
                <c:pt idx="2">
                  <c:v>29000</c:v>
                </c:pt>
                <c:pt idx="3">
                  <c:v>32000</c:v>
                </c:pt>
                <c:pt idx="4">
                  <c:v>53000</c:v>
                </c:pt>
                <c:pt idx="5">
                  <c:v>76000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87132120"/>
        <c:axId val="287132512"/>
      </c:barChart>
      <c:catAx>
        <c:axId val="287132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287132512"/>
        <c:crosses val="autoZero"/>
        <c:auto val="1"/>
        <c:lblAlgn val="ctr"/>
        <c:lblOffset val="100"/>
        <c:noMultiLvlLbl val="0"/>
      </c:catAx>
      <c:valAx>
        <c:axId val="287132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2871321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Percentuais dos atendimentos PNAE - 2016(ex)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Lit>
              <c:ptCount val="6"/>
              <c:pt idx="0">
                <c:v>MAAS</c:v>
              </c:pt>
              <c:pt idx="1">
                <c:v>BLND</c:v>
              </c:pt>
              <c:pt idx="2">
                <c:v>WHC</c:v>
              </c:pt>
              <c:pt idx="3">
                <c:v>DEAF</c:v>
              </c:pt>
              <c:pt idx="4">
                <c:v>MEDA</c:v>
              </c:pt>
              <c:pt idx="5">
                <c:v>STCR</c:v>
              </c:pt>
            </c:strLit>
          </c:cat>
          <c:val>
            <c:numRef>
              <c:f>Plan2!$D$142024:$I$142024</c:f>
              <c:numCache>
                <c:formatCode>General</c:formatCode>
                <c:ptCount val="6"/>
                <c:pt idx="0">
                  <c:v>25500</c:v>
                </c:pt>
                <c:pt idx="1">
                  <c:v>32600</c:v>
                </c:pt>
                <c:pt idx="2">
                  <c:v>95000</c:v>
                </c:pt>
                <c:pt idx="3">
                  <c:v>49200</c:v>
                </c:pt>
                <c:pt idx="4">
                  <c:v>14000</c:v>
                </c:pt>
                <c:pt idx="5">
                  <c:v>177000</c:v>
                </c:pt>
              </c:numCache>
            </c:numRef>
          </c:val>
        </c:ser>
        <c:ser>
          <c:idx val="1"/>
          <c:order val="1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Lit>
              <c:ptCount val="6"/>
              <c:pt idx="0">
                <c:v>MAAS</c:v>
              </c:pt>
              <c:pt idx="1">
                <c:v>BLND</c:v>
              </c:pt>
              <c:pt idx="2">
                <c:v>WHC</c:v>
              </c:pt>
              <c:pt idx="3">
                <c:v>DEAF</c:v>
              </c:pt>
              <c:pt idx="4">
                <c:v>MEDA</c:v>
              </c:pt>
              <c:pt idx="5">
                <c:v>STCR</c:v>
              </c:pt>
            </c:strLit>
          </c:cat>
          <c:val>
            <c:numRef>
              <c:f>Plan2!$D$142025:$I$142025</c:f>
              <c:numCache>
                <c:formatCode>0%</c:formatCode>
                <c:ptCount val="6"/>
                <c:pt idx="0">
                  <c:v>6.4836003051106025E-2</c:v>
                </c:pt>
                <c:pt idx="1">
                  <c:v>8.2888380371217901E-2</c:v>
                </c:pt>
                <c:pt idx="2">
                  <c:v>0.24154589371980675</c:v>
                </c:pt>
                <c:pt idx="3">
                  <c:v>0.12509534706331046</c:v>
                </c:pt>
                <c:pt idx="4">
                  <c:v>3.5596236969234682E-2</c:v>
                </c:pt>
                <c:pt idx="5">
                  <c:v>0.45003813882532417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1D0DAA-F39D-4A5C-B959-625361DD8E7F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A160C124-9CDE-480C-911E-2E8D2879C968}">
      <dgm:prSet phldrT="[Texto]" custT="1"/>
      <dgm:spPr/>
      <dgm:t>
        <a:bodyPr/>
        <a:lstStyle/>
        <a:p>
          <a:r>
            <a:rPr lang="pt-BR" sz="2400" b="1" dirty="0" smtClean="0"/>
            <a:t>Empresas</a:t>
          </a:r>
          <a:endParaRPr lang="pt-BR" sz="2400" b="1" dirty="0"/>
        </a:p>
      </dgm:t>
    </dgm:pt>
    <dgm:pt modelId="{7F2B720C-3925-4FA0-9567-C20FB527EB8D}" type="parTrans" cxnId="{C1916989-1FAC-44E3-8CD8-28BE8A7EA44A}">
      <dgm:prSet/>
      <dgm:spPr/>
      <dgm:t>
        <a:bodyPr/>
        <a:lstStyle/>
        <a:p>
          <a:endParaRPr lang="pt-BR"/>
        </a:p>
      </dgm:t>
    </dgm:pt>
    <dgm:pt modelId="{1008D757-4DCA-417E-9749-C564E3B3430C}" type="sibTrans" cxnId="{C1916989-1FAC-44E3-8CD8-28BE8A7EA44A}">
      <dgm:prSet/>
      <dgm:spPr/>
      <dgm:t>
        <a:bodyPr/>
        <a:lstStyle/>
        <a:p>
          <a:endParaRPr lang="pt-BR"/>
        </a:p>
      </dgm:t>
    </dgm:pt>
    <dgm:pt modelId="{233AC858-BBDA-43FD-9607-F2634A51F9A7}">
      <dgm:prSet phldrT="[Texto]"/>
      <dgm:spPr/>
      <dgm:t>
        <a:bodyPr/>
        <a:lstStyle/>
        <a:p>
          <a:r>
            <a:rPr lang="pt-BR" sz="1500" dirty="0" smtClean="0"/>
            <a:t>Controle e monitoramento interno</a:t>
          </a:r>
          <a:endParaRPr lang="pt-BR" sz="1500" dirty="0"/>
        </a:p>
      </dgm:t>
    </dgm:pt>
    <dgm:pt modelId="{602E3C07-FFB3-4464-831B-6E7CFCB198EA}" type="parTrans" cxnId="{E6FA3057-8961-457D-9175-918EE9C95942}">
      <dgm:prSet/>
      <dgm:spPr/>
      <dgm:t>
        <a:bodyPr/>
        <a:lstStyle/>
        <a:p>
          <a:endParaRPr lang="pt-BR"/>
        </a:p>
      </dgm:t>
    </dgm:pt>
    <dgm:pt modelId="{AE074231-17B4-4E7A-9BE1-2C8D43CD99A2}" type="sibTrans" cxnId="{E6FA3057-8961-457D-9175-918EE9C95942}">
      <dgm:prSet/>
      <dgm:spPr/>
      <dgm:t>
        <a:bodyPr/>
        <a:lstStyle/>
        <a:p>
          <a:endParaRPr lang="pt-BR"/>
        </a:p>
      </dgm:t>
    </dgm:pt>
    <dgm:pt modelId="{5989468E-700B-4037-A9F1-4E150C5A15F3}">
      <dgm:prSet phldrT="[Texto]"/>
      <dgm:spPr/>
      <dgm:t>
        <a:bodyPr/>
        <a:lstStyle/>
        <a:p>
          <a:r>
            <a:rPr lang="pt-BR" sz="1500" dirty="0" smtClean="0"/>
            <a:t>Informações estratégicas</a:t>
          </a:r>
          <a:endParaRPr lang="pt-BR" sz="1500" dirty="0"/>
        </a:p>
      </dgm:t>
    </dgm:pt>
    <dgm:pt modelId="{5D37B1BD-82C2-4309-AB60-97B4BD519C08}" type="parTrans" cxnId="{444C3E79-BAF6-4857-B791-7E358965D623}">
      <dgm:prSet/>
      <dgm:spPr/>
      <dgm:t>
        <a:bodyPr/>
        <a:lstStyle/>
        <a:p>
          <a:endParaRPr lang="pt-BR"/>
        </a:p>
      </dgm:t>
    </dgm:pt>
    <dgm:pt modelId="{7BC22AB7-A4F5-429B-88D9-9CF0DA2F1794}" type="sibTrans" cxnId="{444C3E79-BAF6-4857-B791-7E358965D623}">
      <dgm:prSet/>
      <dgm:spPr/>
      <dgm:t>
        <a:bodyPr/>
        <a:lstStyle/>
        <a:p>
          <a:endParaRPr lang="pt-BR"/>
        </a:p>
      </dgm:t>
    </dgm:pt>
    <dgm:pt modelId="{73E734CE-8FC1-4E0B-B23C-8155AD0274C5}">
      <dgm:prSet phldrT="[Texto]" custT="1"/>
      <dgm:spPr/>
      <dgm:t>
        <a:bodyPr/>
        <a:lstStyle/>
        <a:p>
          <a:r>
            <a:rPr lang="pt-BR" sz="2400" b="1" dirty="0" smtClean="0"/>
            <a:t>ANAC (e governo</a:t>
          </a:r>
          <a:r>
            <a:rPr lang="pt-BR" sz="2100" b="1" dirty="0" smtClean="0"/>
            <a:t>)</a:t>
          </a:r>
          <a:endParaRPr lang="pt-BR" sz="2100" b="1" dirty="0"/>
        </a:p>
      </dgm:t>
    </dgm:pt>
    <dgm:pt modelId="{C684B5E3-8020-41E8-87AF-6A02B202035B}" type="parTrans" cxnId="{75549F98-2E67-48D7-B277-1F31FBAC6D57}">
      <dgm:prSet/>
      <dgm:spPr/>
      <dgm:t>
        <a:bodyPr/>
        <a:lstStyle/>
        <a:p>
          <a:endParaRPr lang="pt-BR"/>
        </a:p>
      </dgm:t>
    </dgm:pt>
    <dgm:pt modelId="{424F77F0-2B52-4855-B579-C4DF762234CE}" type="sibTrans" cxnId="{75549F98-2E67-48D7-B277-1F31FBAC6D57}">
      <dgm:prSet/>
      <dgm:spPr/>
      <dgm:t>
        <a:bodyPr/>
        <a:lstStyle/>
        <a:p>
          <a:endParaRPr lang="pt-BR"/>
        </a:p>
      </dgm:t>
    </dgm:pt>
    <dgm:pt modelId="{DD5BF07C-E7C5-4E9B-9573-870E3127F9F0}">
      <dgm:prSet phldrT="[Texto]"/>
      <dgm:spPr/>
      <dgm:t>
        <a:bodyPr/>
        <a:lstStyle/>
        <a:p>
          <a:r>
            <a:rPr lang="pt-BR" sz="1600" dirty="0" smtClean="0"/>
            <a:t>Acompanhamento da aplicação das normas</a:t>
          </a:r>
          <a:endParaRPr lang="pt-BR" sz="1600" dirty="0"/>
        </a:p>
      </dgm:t>
    </dgm:pt>
    <dgm:pt modelId="{1FBCF9A1-869F-40CB-BED8-57EDF5FA8C8E}" type="parTrans" cxnId="{656AD7D1-9661-49A2-B89F-3F01B77DBFD1}">
      <dgm:prSet/>
      <dgm:spPr/>
      <dgm:t>
        <a:bodyPr/>
        <a:lstStyle/>
        <a:p>
          <a:endParaRPr lang="pt-BR"/>
        </a:p>
      </dgm:t>
    </dgm:pt>
    <dgm:pt modelId="{2356FDF8-4D96-44C6-BD9B-C8DD8CCB0900}" type="sibTrans" cxnId="{656AD7D1-9661-49A2-B89F-3F01B77DBFD1}">
      <dgm:prSet/>
      <dgm:spPr/>
      <dgm:t>
        <a:bodyPr/>
        <a:lstStyle/>
        <a:p>
          <a:endParaRPr lang="pt-BR"/>
        </a:p>
      </dgm:t>
    </dgm:pt>
    <dgm:pt modelId="{FB2E1C49-3E0B-407A-B5C4-386E65E8D0CE}">
      <dgm:prSet phldrT="[Texto]"/>
      <dgm:spPr/>
      <dgm:t>
        <a:bodyPr/>
        <a:lstStyle/>
        <a:p>
          <a:r>
            <a:rPr lang="pt-BR" sz="1600" dirty="0" smtClean="0"/>
            <a:t>Subsídios regulatórios</a:t>
          </a:r>
          <a:endParaRPr lang="pt-BR" sz="1600" dirty="0"/>
        </a:p>
      </dgm:t>
    </dgm:pt>
    <dgm:pt modelId="{EADAEDC4-378A-45D9-AE3D-0652364AB839}" type="parTrans" cxnId="{7547259B-4361-41DB-85A5-15E712C10E31}">
      <dgm:prSet/>
      <dgm:spPr/>
      <dgm:t>
        <a:bodyPr/>
        <a:lstStyle/>
        <a:p>
          <a:endParaRPr lang="pt-BR"/>
        </a:p>
      </dgm:t>
    </dgm:pt>
    <dgm:pt modelId="{F0BDAD0F-23FC-466D-B348-E21F76CE7DA8}" type="sibTrans" cxnId="{7547259B-4361-41DB-85A5-15E712C10E31}">
      <dgm:prSet/>
      <dgm:spPr/>
      <dgm:t>
        <a:bodyPr/>
        <a:lstStyle/>
        <a:p>
          <a:endParaRPr lang="pt-BR"/>
        </a:p>
      </dgm:t>
    </dgm:pt>
    <dgm:pt modelId="{32C379FC-EA35-44EA-B595-DC4DF5BD33B4}">
      <dgm:prSet phldrT="[Texto]" custT="1"/>
      <dgm:spPr/>
      <dgm:t>
        <a:bodyPr/>
        <a:lstStyle/>
        <a:p>
          <a:r>
            <a:rPr lang="pt-BR" sz="2400" b="1" dirty="0" smtClean="0"/>
            <a:t>Sociedade</a:t>
          </a:r>
          <a:endParaRPr lang="pt-BR" sz="2400" b="1" dirty="0"/>
        </a:p>
      </dgm:t>
    </dgm:pt>
    <dgm:pt modelId="{7CE3D135-E14B-4052-B01E-63C353C71AD7}" type="parTrans" cxnId="{6C2B1CC2-3308-4FE6-BAE7-C3C2A875CE2A}">
      <dgm:prSet/>
      <dgm:spPr/>
      <dgm:t>
        <a:bodyPr/>
        <a:lstStyle/>
        <a:p>
          <a:endParaRPr lang="pt-BR"/>
        </a:p>
      </dgm:t>
    </dgm:pt>
    <dgm:pt modelId="{AC7B2EFE-F70E-42C3-8798-CFBA2B2FA140}" type="sibTrans" cxnId="{6C2B1CC2-3308-4FE6-BAE7-C3C2A875CE2A}">
      <dgm:prSet/>
      <dgm:spPr/>
      <dgm:t>
        <a:bodyPr/>
        <a:lstStyle/>
        <a:p>
          <a:endParaRPr lang="pt-BR"/>
        </a:p>
      </dgm:t>
    </dgm:pt>
    <dgm:pt modelId="{60803D58-637E-4E8B-941C-691ACA38129A}">
      <dgm:prSet phldrT="[Texto]"/>
      <dgm:spPr/>
      <dgm:t>
        <a:bodyPr/>
        <a:lstStyle/>
        <a:p>
          <a:r>
            <a:rPr lang="pt-BR" sz="1600" dirty="0" smtClean="0"/>
            <a:t>Atendimento a demandas institucionais – </a:t>
          </a:r>
          <a:r>
            <a:rPr lang="pt-BR" sz="1600" dirty="0" err="1" smtClean="0"/>
            <a:t>Ex</a:t>
          </a:r>
          <a:r>
            <a:rPr lang="pt-BR" sz="1600" dirty="0" smtClean="0"/>
            <a:t>: Ministério Público</a:t>
          </a:r>
          <a:endParaRPr lang="pt-BR" sz="1600" dirty="0"/>
        </a:p>
      </dgm:t>
    </dgm:pt>
    <dgm:pt modelId="{C862180D-D6BC-44EE-A84F-69FBB1AF6C11}" type="parTrans" cxnId="{BE8104B3-BE2F-46A6-AE33-7BAAD45A448F}">
      <dgm:prSet/>
      <dgm:spPr/>
      <dgm:t>
        <a:bodyPr/>
        <a:lstStyle/>
        <a:p>
          <a:endParaRPr lang="pt-BR"/>
        </a:p>
      </dgm:t>
    </dgm:pt>
    <dgm:pt modelId="{963D4C39-3E95-43A0-BF85-F9CFE6628605}" type="sibTrans" cxnId="{BE8104B3-BE2F-46A6-AE33-7BAAD45A448F}">
      <dgm:prSet/>
      <dgm:spPr/>
      <dgm:t>
        <a:bodyPr/>
        <a:lstStyle/>
        <a:p>
          <a:endParaRPr lang="pt-BR"/>
        </a:p>
      </dgm:t>
    </dgm:pt>
    <dgm:pt modelId="{04F095E4-A676-478B-846B-97D2D6A3F8AD}">
      <dgm:prSet phldrT="[Texto]"/>
      <dgm:spPr/>
      <dgm:t>
        <a:bodyPr/>
        <a:lstStyle/>
        <a:p>
          <a:r>
            <a:rPr lang="pt-BR" sz="1600" dirty="0" smtClean="0"/>
            <a:t>Transparência dos dados (disponibilização de dados abertos)</a:t>
          </a:r>
          <a:endParaRPr lang="pt-BR" sz="1600" dirty="0"/>
        </a:p>
      </dgm:t>
    </dgm:pt>
    <dgm:pt modelId="{420F629D-6504-4491-9652-A2543B7D5674}" type="parTrans" cxnId="{1C9C814E-6101-4FA6-B146-B3151AF1BB65}">
      <dgm:prSet/>
      <dgm:spPr/>
      <dgm:t>
        <a:bodyPr/>
        <a:lstStyle/>
        <a:p>
          <a:endParaRPr lang="pt-BR"/>
        </a:p>
      </dgm:t>
    </dgm:pt>
    <dgm:pt modelId="{0453F169-52A0-4377-88C6-FF28632A0CEF}" type="sibTrans" cxnId="{1C9C814E-6101-4FA6-B146-B3151AF1BB65}">
      <dgm:prSet/>
      <dgm:spPr/>
      <dgm:t>
        <a:bodyPr/>
        <a:lstStyle/>
        <a:p>
          <a:endParaRPr lang="pt-BR"/>
        </a:p>
      </dgm:t>
    </dgm:pt>
    <dgm:pt modelId="{51670B51-2560-4E45-A881-36D0E4E27147}">
      <dgm:prSet phldrT="[Texto]"/>
      <dgm:spPr/>
      <dgm:t>
        <a:bodyPr/>
        <a:lstStyle/>
        <a:p>
          <a:r>
            <a:rPr lang="pt-BR" sz="1500" dirty="0" smtClean="0"/>
            <a:t>(...)</a:t>
          </a:r>
          <a:endParaRPr lang="pt-BR" sz="1500" dirty="0"/>
        </a:p>
      </dgm:t>
    </dgm:pt>
    <dgm:pt modelId="{193A776F-1D46-4591-909B-F8CB88F44992}" type="parTrans" cxnId="{21E606C0-DBCA-402E-9B33-8B4AE9139882}">
      <dgm:prSet/>
      <dgm:spPr/>
      <dgm:t>
        <a:bodyPr/>
        <a:lstStyle/>
        <a:p>
          <a:endParaRPr lang="pt-BR"/>
        </a:p>
      </dgm:t>
    </dgm:pt>
    <dgm:pt modelId="{C0C707D6-09F7-4864-94AA-D790E9B30D80}" type="sibTrans" cxnId="{21E606C0-DBCA-402E-9B33-8B4AE9139882}">
      <dgm:prSet/>
      <dgm:spPr/>
      <dgm:t>
        <a:bodyPr/>
        <a:lstStyle/>
        <a:p>
          <a:endParaRPr lang="pt-BR"/>
        </a:p>
      </dgm:t>
    </dgm:pt>
    <dgm:pt modelId="{D0E19A49-EDB9-43EF-A2E7-4F52A42CD87A}">
      <dgm:prSet phldrT="[Texto]"/>
      <dgm:spPr/>
      <dgm:t>
        <a:bodyPr/>
        <a:lstStyle/>
        <a:p>
          <a:endParaRPr lang="pt-BR" sz="1500" dirty="0"/>
        </a:p>
      </dgm:t>
    </dgm:pt>
    <dgm:pt modelId="{34EBD2D7-560C-48EB-8297-475C3A6B2504}" type="parTrans" cxnId="{D672313C-BFCF-4C89-BC38-B6E4DA002ED3}">
      <dgm:prSet/>
      <dgm:spPr/>
      <dgm:t>
        <a:bodyPr/>
        <a:lstStyle/>
        <a:p>
          <a:endParaRPr lang="pt-BR"/>
        </a:p>
      </dgm:t>
    </dgm:pt>
    <dgm:pt modelId="{D6ECE1FD-0A96-458D-AFCD-00E8D0E2F885}" type="sibTrans" cxnId="{D672313C-BFCF-4C89-BC38-B6E4DA002ED3}">
      <dgm:prSet/>
      <dgm:spPr/>
      <dgm:t>
        <a:bodyPr/>
        <a:lstStyle/>
        <a:p>
          <a:endParaRPr lang="pt-BR"/>
        </a:p>
      </dgm:t>
    </dgm:pt>
    <dgm:pt modelId="{7811591A-C392-4498-93D4-98A8E2626B18}">
      <dgm:prSet phldrT="[Texto]"/>
      <dgm:spPr/>
      <dgm:t>
        <a:bodyPr/>
        <a:lstStyle/>
        <a:p>
          <a:endParaRPr lang="pt-BR" sz="1600" dirty="0"/>
        </a:p>
      </dgm:t>
    </dgm:pt>
    <dgm:pt modelId="{8DECC091-5C1C-4B86-9D4C-43B103A5EC2E}" type="parTrans" cxnId="{C8848B44-656A-4105-9155-00815C6A3A4D}">
      <dgm:prSet/>
      <dgm:spPr/>
      <dgm:t>
        <a:bodyPr/>
        <a:lstStyle/>
        <a:p>
          <a:endParaRPr lang="pt-BR"/>
        </a:p>
      </dgm:t>
    </dgm:pt>
    <dgm:pt modelId="{6C92E754-0C82-4D91-9C9C-D3F0024105CC}" type="sibTrans" cxnId="{C8848B44-656A-4105-9155-00815C6A3A4D}">
      <dgm:prSet/>
      <dgm:spPr/>
      <dgm:t>
        <a:bodyPr/>
        <a:lstStyle/>
        <a:p>
          <a:endParaRPr lang="pt-BR"/>
        </a:p>
      </dgm:t>
    </dgm:pt>
    <dgm:pt modelId="{3B2A3666-9EB6-4921-83B4-3FD53BA122BB}">
      <dgm:prSet phldrT="[Texto]"/>
      <dgm:spPr/>
      <dgm:t>
        <a:bodyPr/>
        <a:lstStyle/>
        <a:p>
          <a:r>
            <a:rPr lang="pt-BR" sz="1600" dirty="0" smtClean="0"/>
            <a:t>Monitoramento da política pública</a:t>
          </a:r>
          <a:endParaRPr lang="pt-BR" sz="1600" dirty="0"/>
        </a:p>
      </dgm:t>
    </dgm:pt>
    <dgm:pt modelId="{284D459F-0979-420D-B8B8-497083239F6C}" type="parTrans" cxnId="{9989ED49-E03E-4E20-B4DC-61FC5B1B3484}">
      <dgm:prSet/>
      <dgm:spPr/>
      <dgm:t>
        <a:bodyPr/>
        <a:lstStyle/>
        <a:p>
          <a:endParaRPr lang="pt-BR"/>
        </a:p>
      </dgm:t>
    </dgm:pt>
    <dgm:pt modelId="{1F403157-0BE0-412F-8E36-AD94BA2EB044}" type="sibTrans" cxnId="{9989ED49-E03E-4E20-B4DC-61FC5B1B3484}">
      <dgm:prSet/>
      <dgm:spPr/>
      <dgm:t>
        <a:bodyPr/>
        <a:lstStyle/>
        <a:p>
          <a:endParaRPr lang="pt-BR"/>
        </a:p>
      </dgm:t>
    </dgm:pt>
    <dgm:pt modelId="{1E05AA5F-BCB8-4FA4-8740-D1FEBD0F5D57}" type="pres">
      <dgm:prSet presAssocID="{381D0DAA-F39D-4A5C-B959-625361DD8E7F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BE3B62BC-C5A4-4B6D-A5AF-280E1563CF04}" type="pres">
      <dgm:prSet presAssocID="{A160C124-9CDE-480C-911E-2E8D2879C968}" presName="comp" presStyleCnt="0"/>
      <dgm:spPr/>
    </dgm:pt>
    <dgm:pt modelId="{9BB2D664-3FDD-4CDD-BFF4-6D053C03DEE9}" type="pres">
      <dgm:prSet presAssocID="{A160C124-9CDE-480C-911E-2E8D2879C968}" presName="box" presStyleLbl="node1" presStyleIdx="0" presStyleCnt="3" custScaleY="128000" custLinFactNeighborX="-484"/>
      <dgm:spPr/>
      <dgm:t>
        <a:bodyPr/>
        <a:lstStyle/>
        <a:p>
          <a:endParaRPr lang="pt-BR"/>
        </a:p>
      </dgm:t>
    </dgm:pt>
    <dgm:pt modelId="{5F2A050F-BF79-4CF2-9AC0-1F6BC427C34F}" type="pres">
      <dgm:prSet presAssocID="{A160C124-9CDE-480C-911E-2E8D2879C968}" presName="img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pt-BR"/>
        </a:p>
      </dgm:t>
    </dgm:pt>
    <dgm:pt modelId="{2BDBE98B-112D-4B93-BB6C-4CFC66DBA875}" type="pres">
      <dgm:prSet presAssocID="{A160C124-9CDE-480C-911E-2E8D2879C968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553728C-88F9-4E4D-BA5B-9F42ED9FC7BE}" type="pres">
      <dgm:prSet presAssocID="{1008D757-4DCA-417E-9749-C564E3B3430C}" presName="spacer" presStyleCnt="0"/>
      <dgm:spPr/>
    </dgm:pt>
    <dgm:pt modelId="{357CE8A3-19F1-435E-B48C-559D996BE193}" type="pres">
      <dgm:prSet presAssocID="{73E734CE-8FC1-4E0B-B23C-8155AD0274C5}" presName="comp" presStyleCnt="0"/>
      <dgm:spPr/>
    </dgm:pt>
    <dgm:pt modelId="{F44D3391-48A7-4C70-BA2A-69F73FD74BC8}" type="pres">
      <dgm:prSet presAssocID="{73E734CE-8FC1-4E0B-B23C-8155AD0274C5}" presName="box" presStyleLbl="node1" presStyleIdx="1" presStyleCnt="3" custScaleY="139818"/>
      <dgm:spPr/>
      <dgm:t>
        <a:bodyPr/>
        <a:lstStyle/>
        <a:p>
          <a:endParaRPr lang="pt-BR"/>
        </a:p>
      </dgm:t>
    </dgm:pt>
    <dgm:pt modelId="{2AAD76CB-50F4-4453-BFA1-746734EE67F8}" type="pres">
      <dgm:prSet presAssocID="{73E734CE-8FC1-4E0B-B23C-8155AD0274C5}" presName="img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pt-BR"/>
        </a:p>
      </dgm:t>
    </dgm:pt>
    <dgm:pt modelId="{665D1240-78E3-49AE-AB89-2E8B0DECA464}" type="pres">
      <dgm:prSet presAssocID="{73E734CE-8FC1-4E0B-B23C-8155AD0274C5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2BDF86F-5221-469D-9CB9-DB507AB58D9E}" type="pres">
      <dgm:prSet presAssocID="{424F77F0-2B52-4855-B579-C4DF762234CE}" presName="spacer" presStyleCnt="0"/>
      <dgm:spPr/>
    </dgm:pt>
    <dgm:pt modelId="{203FD9DD-1633-4F2E-A050-10631B85EFCD}" type="pres">
      <dgm:prSet presAssocID="{32C379FC-EA35-44EA-B595-DC4DF5BD33B4}" presName="comp" presStyleCnt="0"/>
      <dgm:spPr/>
    </dgm:pt>
    <dgm:pt modelId="{4FE36B92-9AB2-4E2B-A8BE-2A093515B1C8}" type="pres">
      <dgm:prSet presAssocID="{32C379FC-EA35-44EA-B595-DC4DF5BD33B4}" presName="box" presStyleLbl="node1" presStyleIdx="2" presStyleCnt="3"/>
      <dgm:spPr/>
      <dgm:t>
        <a:bodyPr/>
        <a:lstStyle/>
        <a:p>
          <a:endParaRPr lang="pt-BR"/>
        </a:p>
      </dgm:t>
    </dgm:pt>
    <dgm:pt modelId="{1D04A6AF-EFC6-4E67-ABAD-6C8FE792DE8C}" type="pres">
      <dgm:prSet presAssocID="{32C379FC-EA35-44EA-B595-DC4DF5BD33B4}" presName="img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600B6CA1-D72B-44DE-96D9-2FF726C5C696}" type="pres">
      <dgm:prSet presAssocID="{32C379FC-EA35-44EA-B595-DC4DF5BD33B4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82BC7C36-902A-49C0-ABF2-F391A87130A1}" type="presOf" srcId="{7811591A-C392-4498-93D4-98A8E2626B18}" destId="{F44D3391-48A7-4C70-BA2A-69F73FD74BC8}" srcOrd="0" destOrd="4" presId="urn:microsoft.com/office/officeart/2005/8/layout/vList4"/>
    <dgm:cxn modelId="{444C3E79-BAF6-4857-B791-7E358965D623}" srcId="{A160C124-9CDE-480C-911E-2E8D2879C968}" destId="{5989468E-700B-4037-A9F1-4E150C5A15F3}" srcOrd="1" destOrd="0" parTransId="{5D37B1BD-82C2-4309-AB60-97B4BD519C08}" sibTransId="{7BC22AB7-A4F5-429B-88D9-9CF0DA2F1794}"/>
    <dgm:cxn modelId="{21E606C0-DBCA-402E-9B33-8B4AE9139882}" srcId="{A160C124-9CDE-480C-911E-2E8D2879C968}" destId="{51670B51-2560-4E45-A881-36D0E4E27147}" srcOrd="2" destOrd="0" parTransId="{193A776F-1D46-4591-909B-F8CB88F44992}" sibTransId="{C0C707D6-09F7-4864-94AA-D790E9B30D80}"/>
    <dgm:cxn modelId="{53A8B687-4360-4F45-A799-0A78550B0052}" type="presOf" srcId="{04F095E4-A676-478B-846B-97D2D6A3F8AD}" destId="{4FE36B92-9AB2-4E2B-A8BE-2A093515B1C8}" srcOrd="0" destOrd="2" presId="urn:microsoft.com/office/officeart/2005/8/layout/vList4"/>
    <dgm:cxn modelId="{EE1E38AC-35FB-4B32-976E-E9B5A26B40B4}" type="presOf" srcId="{3B2A3666-9EB6-4921-83B4-3FD53BA122BB}" destId="{F44D3391-48A7-4C70-BA2A-69F73FD74BC8}" srcOrd="0" destOrd="2" presId="urn:microsoft.com/office/officeart/2005/8/layout/vList4"/>
    <dgm:cxn modelId="{D720AE30-9F7A-4904-B18B-03EAA9872B26}" type="presOf" srcId="{A160C124-9CDE-480C-911E-2E8D2879C968}" destId="{2BDBE98B-112D-4B93-BB6C-4CFC66DBA875}" srcOrd="1" destOrd="0" presId="urn:microsoft.com/office/officeart/2005/8/layout/vList4"/>
    <dgm:cxn modelId="{C8848B44-656A-4105-9155-00815C6A3A4D}" srcId="{73E734CE-8FC1-4E0B-B23C-8155AD0274C5}" destId="{7811591A-C392-4498-93D4-98A8E2626B18}" srcOrd="3" destOrd="0" parTransId="{8DECC091-5C1C-4B86-9D4C-43B103A5EC2E}" sibTransId="{6C92E754-0C82-4D91-9C9C-D3F0024105CC}"/>
    <dgm:cxn modelId="{DB640FD0-F2D6-479C-AD3A-2E6B550EAC7E}" type="presOf" srcId="{233AC858-BBDA-43FD-9607-F2634A51F9A7}" destId="{9BB2D664-3FDD-4CDD-BFF4-6D053C03DEE9}" srcOrd="0" destOrd="1" presId="urn:microsoft.com/office/officeart/2005/8/layout/vList4"/>
    <dgm:cxn modelId="{656AD7D1-9661-49A2-B89F-3F01B77DBFD1}" srcId="{73E734CE-8FC1-4E0B-B23C-8155AD0274C5}" destId="{DD5BF07C-E7C5-4E9B-9573-870E3127F9F0}" srcOrd="0" destOrd="0" parTransId="{1FBCF9A1-869F-40CB-BED8-57EDF5FA8C8E}" sibTransId="{2356FDF8-4D96-44C6-BD9B-C8DD8CCB0900}"/>
    <dgm:cxn modelId="{073766A5-8849-456A-AEC2-D83E20B36209}" type="presOf" srcId="{60803D58-637E-4E8B-941C-691ACA38129A}" destId="{4FE36B92-9AB2-4E2B-A8BE-2A093515B1C8}" srcOrd="0" destOrd="1" presId="urn:microsoft.com/office/officeart/2005/8/layout/vList4"/>
    <dgm:cxn modelId="{1E610027-985E-4130-AF4A-0DC973080808}" type="presOf" srcId="{73E734CE-8FC1-4E0B-B23C-8155AD0274C5}" destId="{F44D3391-48A7-4C70-BA2A-69F73FD74BC8}" srcOrd="0" destOrd="0" presId="urn:microsoft.com/office/officeart/2005/8/layout/vList4"/>
    <dgm:cxn modelId="{D672313C-BFCF-4C89-BC38-B6E4DA002ED3}" srcId="{A160C124-9CDE-480C-911E-2E8D2879C968}" destId="{D0E19A49-EDB9-43EF-A2E7-4F52A42CD87A}" srcOrd="3" destOrd="0" parTransId="{34EBD2D7-560C-48EB-8297-475C3A6B2504}" sibTransId="{D6ECE1FD-0A96-458D-AFCD-00E8D0E2F885}"/>
    <dgm:cxn modelId="{91E41519-762E-416F-84D9-3D623EC6F85F}" type="presOf" srcId="{FB2E1C49-3E0B-407A-B5C4-386E65E8D0CE}" destId="{F44D3391-48A7-4C70-BA2A-69F73FD74BC8}" srcOrd="0" destOrd="3" presId="urn:microsoft.com/office/officeart/2005/8/layout/vList4"/>
    <dgm:cxn modelId="{7547259B-4361-41DB-85A5-15E712C10E31}" srcId="{73E734CE-8FC1-4E0B-B23C-8155AD0274C5}" destId="{FB2E1C49-3E0B-407A-B5C4-386E65E8D0CE}" srcOrd="2" destOrd="0" parTransId="{EADAEDC4-378A-45D9-AE3D-0652364AB839}" sibTransId="{F0BDAD0F-23FC-466D-B348-E21F76CE7DA8}"/>
    <dgm:cxn modelId="{5E30246E-5564-4DDA-827F-44B135FBAC79}" type="presOf" srcId="{5989468E-700B-4037-A9F1-4E150C5A15F3}" destId="{9BB2D664-3FDD-4CDD-BFF4-6D053C03DEE9}" srcOrd="0" destOrd="2" presId="urn:microsoft.com/office/officeart/2005/8/layout/vList4"/>
    <dgm:cxn modelId="{6E0D229A-B11E-4191-A2B5-EDE5501ED6C1}" type="presOf" srcId="{D0E19A49-EDB9-43EF-A2E7-4F52A42CD87A}" destId="{9BB2D664-3FDD-4CDD-BFF4-6D053C03DEE9}" srcOrd="0" destOrd="4" presId="urn:microsoft.com/office/officeart/2005/8/layout/vList4"/>
    <dgm:cxn modelId="{D7843A42-4A0E-43E0-BC59-69467E1733DE}" type="presOf" srcId="{FB2E1C49-3E0B-407A-B5C4-386E65E8D0CE}" destId="{665D1240-78E3-49AE-AB89-2E8B0DECA464}" srcOrd="1" destOrd="3" presId="urn:microsoft.com/office/officeart/2005/8/layout/vList4"/>
    <dgm:cxn modelId="{AB9B9961-65AC-47EB-BC9C-9D3E24697433}" type="presOf" srcId="{7811591A-C392-4498-93D4-98A8E2626B18}" destId="{665D1240-78E3-49AE-AB89-2E8B0DECA464}" srcOrd="1" destOrd="4" presId="urn:microsoft.com/office/officeart/2005/8/layout/vList4"/>
    <dgm:cxn modelId="{0FD080C1-C30F-4193-A187-7CEC5E015E1A}" type="presOf" srcId="{32C379FC-EA35-44EA-B595-DC4DF5BD33B4}" destId="{600B6CA1-D72B-44DE-96D9-2FF726C5C696}" srcOrd="1" destOrd="0" presId="urn:microsoft.com/office/officeart/2005/8/layout/vList4"/>
    <dgm:cxn modelId="{81974888-C23F-4DE1-9EE5-B588BAED70BD}" type="presOf" srcId="{51670B51-2560-4E45-A881-36D0E4E27147}" destId="{2BDBE98B-112D-4B93-BB6C-4CFC66DBA875}" srcOrd="1" destOrd="3" presId="urn:microsoft.com/office/officeart/2005/8/layout/vList4"/>
    <dgm:cxn modelId="{C1916989-1FAC-44E3-8CD8-28BE8A7EA44A}" srcId="{381D0DAA-F39D-4A5C-B959-625361DD8E7F}" destId="{A160C124-9CDE-480C-911E-2E8D2879C968}" srcOrd="0" destOrd="0" parTransId="{7F2B720C-3925-4FA0-9567-C20FB527EB8D}" sibTransId="{1008D757-4DCA-417E-9749-C564E3B3430C}"/>
    <dgm:cxn modelId="{D1BE0028-EBDA-4D5B-85EA-DE1BC40F04D5}" type="presOf" srcId="{233AC858-BBDA-43FD-9607-F2634A51F9A7}" destId="{2BDBE98B-112D-4B93-BB6C-4CFC66DBA875}" srcOrd="1" destOrd="1" presId="urn:microsoft.com/office/officeart/2005/8/layout/vList4"/>
    <dgm:cxn modelId="{9989ED49-E03E-4E20-B4DC-61FC5B1B3484}" srcId="{73E734CE-8FC1-4E0B-B23C-8155AD0274C5}" destId="{3B2A3666-9EB6-4921-83B4-3FD53BA122BB}" srcOrd="1" destOrd="0" parTransId="{284D459F-0979-420D-B8B8-497083239F6C}" sibTransId="{1F403157-0BE0-412F-8E36-AD94BA2EB044}"/>
    <dgm:cxn modelId="{A6657CAB-9FE5-4671-BC99-82357E6B308E}" type="presOf" srcId="{04F095E4-A676-478B-846B-97D2D6A3F8AD}" destId="{600B6CA1-D72B-44DE-96D9-2FF726C5C696}" srcOrd="1" destOrd="2" presId="urn:microsoft.com/office/officeart/2005/8/layout/vList4"/>
    <dgm:cxn modelId="{75549F98-2E67-48D7-B277-1F31FBAC6D57}" srcId="{381D0DAA-F39D-4A5C-B959-625361DD8E7F}" destId="{73E734CE-8FC1-4E0B-B23C-8155AD0274C5}" srcOrd="1" destOrd="0" parTransId="{C684B5E3-8020-41E8-87AF-6A02B202035B}" sibTransId="{424F77F0-2B52-4855-B579-C4DF762234CE}"/>
    <dgm:cxn modelId="{755E04B9-1D4A-4B44-952F-76D8BB2DFF37}" type="presOf" srcId="{381D0DAA-F39D-4A5C-B959-625361DD8E7F}" destId="{1E05AA5F-BCB8-4FA4-8740-D1FEBD0F5D57}" srcOrd="0" destOrd="0" presId="urn:microsoft.com/office/officeart/2005/8/layout/vList4"/>
    <dgm:cxn modelId="{E2F89512-1299-4E0C-BC2E-4AA475A25CE1}" type="presOf" srcId="{60803D58-637E-4E8B-941C-691ACA38129A}" destId="{600B6CA1-D72B-44DE-96D9-2FF726C5C696}" srcOrd="1" destOrd="1" presId="urn:microsoft.com/office/officeart/2005/8/layout/vList4"/>
    <dgm:cxn modelId="{BE8104B3-BE2F-46A6-AE33-7BAAD45A448F}" srcId="{32C379FC-EA35-44EA-B595-DC4DF5BD33B4}" destId="{60803D58-637E-4E8B-941C-691ACA38129A}" srcOrd="0" destOrd="0" parTransId="{C862180D-D6BC-44EE-A84F-69FBB1AF6C11}" sibTransId="{963D4C39-3E95-43A0-BF85-F9CFE6628605}"/>
    <dgm:cxn modelId="{1C9C814E-6101-4FA6-B146-B3151AF1BB65}" srcId="{32C379FC-EA35-44EA-B595-DC4DF5BD33B4}" destId="{04F095E4-A676-478B-846B-97D2D6A3F8AD}" srcOrd="1" destOrd="0" parTransId="{420F629D-6504-4491-9652-A2543B7D5674}" sibTransId="{0453F169-52A0-4377-88C6-FF28632A0CEF}"/>
    <dgm:cxn modelId="{6C2B1CC2-3308-4FE6-BAE7-C3C2A875CE2A}" srcId="{381D0DAA-F39D-4A5C-B959-625361DD8E7F}" destId="{32C379FC-EA35-44EA-B595-DC4DF5BD33B4}" srcOrd="2" destOrd="0" parTransId="{7CE3D135-E14B-4052-B01E-63C353C71AD7}" sibTransId="{AC7B2EFE-F70E-42C3-8798-CFBA2B2FA140}"/>
    <dgm:cxn modelId="{EFC67FE4-6894-4280-BBD9-078CD14849DA}" type="presOf" srcId="{51670B51-2560-4E45-A881-36D0E4E27147}" destId="{9BB2D664-3FDD-4CDD-BFF4-6D053C03DEE9}" srcOrd="0" destOrd="3" presId="urn:microsoft.com/office/officeart/2005/8/layout/vList4"/>
    <dgm:cxn modelId="{E6FA3057-8961-457D-9175-918EE9C95942}" srcId="{A160C124-9CDE-480C-911E-2E8D2879C968}" destId="{233AC858-BBDA-43FD-9607-F2634A51F9A7}" srcOrd="0" destOrd="0" parTransId="{602E3C07-FFB3-4464-831B-6E7CFCB198EA}" sibTransId="{AE074231-17B4-4E7A-9BE1-2C8D43CD99A2}"/>
    <dgm:cxn modelId="{6F953A78-251C-4CA9-8B24-491B1CDD7DE0}" type="presOf" srcId="{D0E19A49-EDB9-43EF-A2E7-4F52A42CD87A}" destId="{2BDBE98B-112D-4B93-BB6C-4CFC66DBA875}" srcOrd="1" destOrd="4" presId="urn:microsoft.com/office/officeart/2005/8/layout/vList4"/>
    <dgm:cxn modelId="{95B7D3BC-79FE-4765-B1A1-E8E50526ADB5}" type="presOf" srcId="{32C379FC-EA35-44EA-B595-DC4DF5BD33B4}" destId="{4FE36B92-9AB2-4E2B-A8BE-2A093515B1C8}" srcOrd="0" destOrd="0" presId="urn:microsoft.com/office/officeart/2005/8/layout/vList4"/>
    <dgm:cxn modelId="{244A8655-3ED5-430B-879F-E35EA97D4C38}" type="presOf" srcId="{A160C124-9CDE-480C-911E-2E8D2879C968}" destId="{9BB2D664-3FDD-4CDD-BFF4-6D053C03DEE9}" srcOrd="0" destOrd="0" presId="urn:microsoft.com/office/officeart/2005/8/layout/vList4"/>
    <dgm:cxn modelId="{5B06DB77-32CA-4061-A333-3CEA84459351}" type="presOf" srcId="{DD5BF07C-E7C5-4E9B-9573-870E3127F9F0}" destId="{665D1240-78E3-49AE-AB89-2E8B0DECA464}" srcOrd="1" destOrd="1" presId="urn:microsoft.com/office/officeart/2005/8/layout/vList4"/>
    <dgm:cxn modelId="{D695FBC6-7CFA-4B6A-A383-23AFEA6BCD1D}" type="presOf" srcId="{5989468E-700B-4037-A9F1-4E150C5A15F3}" destId="{2BDBE98B-112D-4B93-BB6C-4CFC66DBA875}" srcOrd="1" destOrd="2" presId="urn:microsoft.com/office/officeart/2005/8/layout/vList4"/>
    <dgm:cxn modelId="{65FF36D3-5D78-4A69-9566-E22B69D029CC}" type="presOf" srcId="{DD5BF07C-E7C5-4E9B-9573-870E3127F9F0}" destId="{F44D3391-48A7-4C70-BA2A-69F73FD74BC8}" srcOrd="0" destOrd="1" presId="urn:microsoft.com/office/officeart/2005/8/layout/vList4"/>
    <dgm:cxn modelId="{36570598-3543-42CC-99FF-61C0842E672E}" type="presOf" srcId="{73E734CE-8FC1-4E0B-B23C-8155AD0274C5}" destId="{665D1240-78E3-49AE-AB89-2E8B0DECA464}" srcOrd="1" destOrd="0" presId="urn:microsoft.com/office/officeart/2005/8/layout/vList4"/>
    <dgm:cxn modelId="{DC233386-4392-4EC2-B0A3-1049C3D18DF8}" type="presOf" srcId="{3B2A3666-9EB6-4921-83B4-3FD53BA122BB}" destId="{665D1240-78E3-49AE-AB89-2E8B0DECA464}" srcOrd="1" destOrd="2" presId="urn:microsoft.com/office/officeart/2005/8/layout/vList4"/>
    <dgm:cxn modelId="{951A3FD4-4A03-443B-92CD-2363DD67A855}" type="presParOf" srcId="{1E05AA5F-BCB8-4FA4-8740-D1FEBD0F5D57}" destId="{BE3B62BC-C5A4-4B6D-A5AF-280E1563CF04}" srcOrd="0" destOrd="0" presId="urn:microsoft.com/office/officeart/2005/8/layout/vList4"/>
    <dgm:cxn modelId="{35D57D25-CD50-42FA-8AE0-C559428BE6B4}" type="presParOf" srcId="{BE3B62BC-C5A4-4B6D-A5AF-280E1563CF04}" destId="{9BB2D664-3FDD-4CDD-BFF4-6D053C03DEE9}" srcOrd="0" destOrd="0" presId="urn:microsoft.com/office/officeart/2005/8/layout/vList4"/>
    <dgm:cxn modelId="{8AF54B9B-3542-40FC-8919-A32619F68A57}" type="presParOf" srcId="{BE3B62BC-C5A4-4B6D-A5AF-280E1563CF04}" destId="{5F2A050F-BF79-4CF2-9AC0-1F6BC427C34F}" srcOrd="1" destOrd="0" presId="urn:microsoft.com/office/officeart/2005/8/layout/vList4"/>
    <dgm:cxn modelId="{0C14940C-A2D5-4AE4-9EE6-0C48AC239B2C}" type="presParOf" srcId="{BE3B62BC-C5A4-4B6D-A5AF-280E1563CF04}" destId="{2BDBE98B-112D-4B93-BB6C-4CFC66DBA875}" srcOrd="2" destOrd="0" presId="urn:microsoft.com/office/officeart/2005/8/layout/vList4"/>
    <dgm:cxn modelId="{CD6EB67E-1F4D-4F30-8B4A-5DBF181F3305}" type="presParOf" srcId="{1E05AA5F-BCB8-4FA4-8740-D1FEBD0F5D57}" destId="{7553728C-88F9-4E4D-BA5B-9F42ED9FC7BE}" srcOrd="1" destOrd="0" presId="urn:microsoft.com/office/officeart/2005/8/layout/vList4"/>
    <dgm:cxn modelId="{7B6BDEA7-9E7F-41A3-95B4-9704AC33B760}" type="presParOf" srcId="{1E05AA5F-BCB8-4FA4-8740-D1FEBD0F5D57}" destId="{357CE8A3-19F1-435E-B48C-559D996BE193}" srcOrd="2" destOrd="0" presId="urn:microsoft.com/office/officeart/2005/8/layout/vList4"/>
    <dgm:cxn modelId="{49800B47-0808-4149-AE83-E247DC369E05}" type="presParOf" srcId="{357CE8A3-19F1-435E-B48C-559D996BE193}" destId="{F44D3391-48A7-4C70-BA2A-69F73FD74BC8}" srcOrd="0" destOrd="0" presId="urn:microsoft.com/office/officeart/2005/8/layout/vList4"/>
    <dgm:cxn modelId="{8C7A2B55-BCC5-4E1C-B887-90C68DCFEF05}" type="presParOf" srcId="{357CE8A3-19F1-435E-B48C-559D996BE193}" destId="{2AAD76CB-50F4-4453-BFA1-746734EE67F8}" srcOrd="1" destOrd="0" presId="urn:microsoft.com/office/officeart/2005/8/layout/vList4"/>
    <dgm:cxn modelId="{089B483C-5E27-4D7C-95BA-CF8AE3E99C4D}" type="presParOf" srcId="{357CE8A3-19F1-435E-B48C-559D996BE193}" destId="{665D1240-78E3-49AE-AB89-2E8B0DECA464}" srcOrd="2" destOrd="0" presId="urn:microsoft.com/office/officeart/2005/8/layout/vList4"/>
    <dgm:cxn modelId="{1CDE68E6-2948-4218-A986-872A6232DFEC}" type="presParOf" srcId="{1E05AA5F-BCB8-4FA4-8740-D1FEBD0F5D57}" destId="{42BDF86F-5221-469D-9CB9-DB507AB58D9E}" srcOrd="3" destOrd="0" presId="urn:microsoft.com/office/officeart/2005/8/layout/vList4"/>
    <dgm:cxn modelId="{EF4C73C6-EEBD-42D6-BFAA-2F3A7EC85A0C}" type="presParOf" srcId="{1E05AA5F-BCB8-4FA4-8740-D1FEBD0F5D57}" destId="{203FD9DD-1633-4F2E-A050-10631B85EFCD}" srcOrd="4" destOrd="0" presId="urn:microsoft.com/office/officeart/2005/8/layout/vList4"/>
    <dgm:cxn modelId="{C41DE9F0-6C77-4DAA-8BF9-DBF654768E67}" type="presParOf" srcId="{203FD9DD-1633-4F2E-A050-10631B85EFCD}" destId="{4FE36B92-9AB2-4E2B-A8BE-2A093515B1C8}" srcOrd="0" destOrd="0" presId="urn:microsoft.com/office/officeart/2005/8/layout/vList4"/>
    <dgm:cxn modelId="{89EA363A-D06F-4E3B-B837-C86C20E5AAF8}" type="presParOf" srcId="{203FD9DD-1633-4F2E-A050-10631B85EFCD}" destId="{1D04A6AF-EFC6-4E67-ABAD-6C8FE792DE8C}" srcOrd="1" destOrd="0" presId="urn:microsoft.com/office/officeart/2005/8/layout/vList4"/>
    <dgm:cxn modelId="{1E2E60DA-118E-4F51-83AD-D309E2B017F4}" type="presParOf" srcId="{203FD9DD-1633-4F2E-A050-10631B85EFCD}" destId="{600B6CA1-D72B-44DE-96D9-2FF726C5C696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B2D664-3FDD-4CDD-BFF4-6D053C03DEE9}">
      <dsp:nvSpPr>
        <dsp:cNvPr id="0" name=""/>
        <dsp:cNvSpPr/>
      </dsp:nvSpPr>
      <dsp:spPr>
        <a:xfrm>
          <a:off x="0" y="0"/>
          <a:ext cx="7488832" cy="14732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 smtClean="0"/>
            <a:t>Empresas</a:t>
          </a:r>
          <a:endParaRPr lang="pt-BR" sz="2400" b="1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500" kern="1200" dirty="0" smtClean="0"/>
            <a:t>Controle e monitoramento interno</a:t>
          </a:r>
          <a:endParaRPr lang="pt-B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500" kern="1200" dirty="0" smtClean="0"/>
            <a:t>Informações estratégicas</a:t>
          </a:r>
          <a:endParaRPr lang="pt-B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500" kern="1200" dirty="0" smtClean="0"/>
            <a:t>(...)</a:t>
          </a:r>
          <a:endParaRPr lang="pt-B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t-BR" sz="1500" kern="1200" dirty="0"/>
        </a:p>
      </dsp:txBody>
      <dsp:txXfrm>
        <a:off x="1612866" y="0"/>
        <a:ext cx="5875965" cy="1473283"/>
      </dsp:txXfrm>
    </dsp:sp>
    <dsp:sp modelId="{5F2A050F-BF79-4CF2-9AC0-1F6BC427C34F}">
      <dsp:nvSpPr>
        <dsp:cNvPr id="0" name=""/>
        <dsp:cNvSpPr/>
      </dsp:nvSpPr>
      <dsp:spPr>
        <a:xfrm>
          <a:off x="115100" y="276240"/>
          <a:ext cx="1497766" cy="92080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4D3391-48A7-4C70-BA2A-69F73FD74BC8}">
      <dsp:nvSpPr>
        <dsp:cNvPr id="0" name=""/>
        <dsp:cNvSpPr/>
      </dsp:nvSpPr>
      <dsp:spPr>
        <a:xfrm>
          <a:off x="0" y="1588383"/>
          <a:ext cx="7488832" cy="16093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 smtClean="0"/>
            <a:t>ANAC (e governo</a:t>
          </a:r>
          <a:r>
            <a:rPr lang="pt-BR" sz="2100" b="1" kern="1200" dirty="0" smtClean="0"/>
            <a:t>)</a:t>
          </a:r>
          <a:endParaRPr lang="pt-BR" sz="21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600" kern="1200" dirty="0" smtClean="0"/>
            <a:t>Acompanhamento da aplicação das normas</a:t>
          </a:r>
          <a:endParaRPr lang="pt-BR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600" kern="1200" dirty="0" smtClean="0"/>
            <a:t>Monitoramento da política pública</a:t>
          </a:r>
          <a:endParaRPr lang="pt-BR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600" kern="1200" dirty="0" smtClean="0"/>
            <a:t>Subsídios regulatórios</a:t>
          </a:r>
          <a:endParaRPr lang="pt-BR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t-BR" sz="1600" kern="1200" dirty="0"/>
        </a:p>
      </dsp:txBody>
      <dsp:txXfrm>
        <a:off x="1612866" y="1588383"/>
        <a:ext cx="5875965" cy="1609309"/>
      </dsp:txXfrm>
    </dsp:sp>
    <dsp:sp modelId="{2AAD76CB-50F4-4453-BFA1-746734EE67F8}">
      <dsp:nvSpPr>
        <dsp:cNvPr id="0" name=""/>
        <dsp:cNvSpPr/>
      </dsp:nvSpPr>
      <dsp:spPr>
        <a:xfrm>
          <a:off x="115100" y="1932637"/>
          <a:ext cx="1497766" cy="92080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E36B92-9AB2-4E2B-A8BE-2A093515B1C8}">
      <dsp:nvSpPr>
        <dsp:cNvPr id="0" name=""/>
        <dsp:cNvSpPr/>
      </dsp:nvSpPr>
      <dsp:spPr>
        <a:xfrm>
          <a:off x="0" y="3312793"/>
          <a:ext cx="7488832" cy="11510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 smtClean="0"/>
            <a:t>Sociedade</a:t>
          </a:r>
          <a:endParaRPr lang="pt-BR" sz="24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600" kern="1200" dirty="0" smtClean="0"/>
            <a:t>Atendimento a demandas institucionais – </a:t>
          </a:r>
          <a:r>
            <a:rPr lang="pt-BR" sz="1600" kern="1200" dirty="0" err="1" smtClean="0"/>
            <a:t>Ex</a:t>
          </a:r>
          <a:r>
            <a:rPr lang="pt-BR" sz="1600" kern="1200" dirty="0" smtClean="0"/>
            <a:t>: Ministério Público</a:t>
          </a:r>
          <a:endParaRPr lang="pt-BR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600" kern="1200" dirty="0" smtClean="0"/>
            <a:t>Transparência dos dados (disponibilização de dados abertos)</a:t>
          </a:r>
          <a:endParaRPr lang="pt-BR" sz="1600" kern="1200" dirty="0"/>
        </a:p>
      </dsp:txBody>
      <dsp:txXfrm>
        <a:off x="1612866" y="3312793"/>
        <a:ext cx="5875965" cy="1151002"/>
      </dsp:txXfrm>
    </dsp:sp>
    <dsp:sp modelId="{1D04A6AF-EFC6-4E67-ABAD-6C8FE792DE8C}">
      <dsp:nvSpPr>
        <dsp:cNvPr id="0" name=""/>
        <dsp:cNvSpPr/>
      </dsp:nvSpPr>
      <dsp:spPr>
        <a:xfrm>
          <a:off x="115100" y="3427893"/>
          <a:ext cx="1497766" cy="92080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1B5B597-E79A-4A29-B795-50F5101153BA}" type="datetimeFigureOut">
              <a:rPr lang="pt-BR"/>
              <a:pPr>
                <a:defRPr/>
              </a:pPr>
              <a:t>10/11/2016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43013"/>
            <a:ext cx="447675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787900"/>
            <a:ext cx="5486400" cy="39163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noProof="0" smtClean="0"/>
              <a:t>Clique para editar 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4880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944880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7C00890-99A6-4941-8567-4DA150AB88B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868045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alt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190399A-C325-40F1-9D15-10322912117E}" type="slidenum">
              <a:rPr lang="pt-BR" smtClean="0"/>
              <a:pPr>
                <a:defRPr/>
              </a:pPr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12304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alt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190399A-C325-40F1-9D15-10322912117E}" type="slidenum">
              <a:rPr lang="pt-BR" smtClean="0"/>
              <a:pPr>
                <a:defRPr/>
              </a:pPr>
              <a:t>19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92253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3" y="-34925"/>
            <a:ext cx="9169400" cy="689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7200" y="404664"/>
            <a:ext cx="8229600" cy="158412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800"/>
            </a:lvl1pPr>
          </a:lstStyle>
          <a:p>
            <a:r>
              <a:rPr lang="pt-BR" dirty="0" smtClean="0"/>
              <a:t>Clique para editar 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67741" y="2199742"/>
            <a:ext cx="8229600" cy="3874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 smtClean="0"/>
              <a:t>Clique para editar o estilo do subtítulo mestre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93881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327204"/>
            <a:ext cx="8229600" cy="661635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pt-BR" dirty="0" smtClean="0"/>
              <a:t>Clique para editar 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89039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30D66-F47F-43AD-A47B-3C4F7D62D837}" type="datetimeFigureOut">
              <a:rPr lang="pt-BR"/>
              <a:pPr>
                <a:defRPr/>
              </a:pPr>
              <a:t>10/11/2016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436F9F-A6EA-4A97-B9EF-C65CFABEC3C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70326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450912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dirty="0" smtClean="0"/>
              <a:t>Clique para editar 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E9A006-58C1-4F41-A4B2-580269B37FF6}" type="datetimeFigureOut">
              <a:rPr lang="pt-BR"/>
              <a:pPr>
                <a:defRPr/>
              </a:pPr>
              <a:t>10/11/2016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66F8E-A070-46CC-BCB7-7D0DA929471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00537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213285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213285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457200" y="1327204"/>
            <a:ext cx="8229600" cy="661635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pt-BR" dirty="0" smtClean="0"/>
              <a:t>Clique para editar o título mestre</a:t>
            </a:r>
            <a:endParaRPr lang="pt-BR" dirty="0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BA7D2-AE5F-4ABF-B035-DDCF2CE187A6}" type="datetimeFigureOut">
              <a:rPr lang="pt-BR"/>
              <a:pPr>
                <a:defRPr/>
              </a:pPr>
              <a:t>10/11/2016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C2CEF-B105-46FA-A75D-56DCBBF13E5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40894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85C80-CFC6-4BBC-B20E-621083E9FDC3}" type="datetimeFigureOut">
              <a:rPr lang="pt-BR"/>
              <a:pPr>
                <a:defRPr/>
              </a:pPr>
              <a:t>10/11/2016</a:t>
            </a:fld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A7E63-B41D-4DC1-AF3C-168023E4618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55751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7BE7C-4638-4BBA-9BCF-A37214BBEB89}" type="datetimeFigureOut">
              <a:rPr lang="pt-BR"/>
              <a:pPr>
                <a:defRPr/>
              </a:pPr>
              <a:t>10/11/2016</a:t>
            </a:fld>
            <a:endParaRPr 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FE4B9-1D74-4C36-8FBD-DB495CBA1AC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74621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1124744"/>
            <a:ext cx="5486400" cy="360283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77C7E-FF03-40C8-8455-7AE3A1B7D49C}" type="datetimeFigureOut">
              <a:rPr lang="pt-BR"/>
              <a:pPr>
                <a:defRPr/>
              </a:pPr>
              <a:t>10/11/2016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522C4-B3B2-4373-81D8-9F6CCBCC638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13584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457200" y="1327204"/>
            <a:ext cx="8229600" cy="661635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pt-BR" dirty="0" smtClean="0"/>
              <a:t>Clique para editar o título mestre</a:t>
            </a:r>
            <a:endParaRPr lang="pt-BR" dirty="0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86EBC-817C-4D5A-BF3E-92660EECBE49}" type="datetimeFigureOut">
              <a:rPr lang="pt-BR"/>
              <a:pPr>
                <a:defRPr/>
              </a:pPr>
              <a:t>10/11/2016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6B693-A6C4-451A-AE5F-503021BF3B8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84200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5A7B9B4-7F71-4CEA-ABE0-56C7E76307B1}" type="datetimeFigureOut">
              <a:rPr lang="pt-BR"/>
              <a:pPr>
                <a:defRPr/>
              </a:pPr>
              <a:t>10/11/2016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1CEFDB3-86F3-4C51-8197-38952C1DD83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emf"/><Relationship Id="rId4" Type="http://schemas.openxmlformats.org/officeDocument/2006/relationships/package" Target="../embeddings/Microsoft_Excel_Worksheet4.xlsx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ailto:fernando.feitosa@anac.gov.br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celso.soares@anac.gov.br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ítulo 1"/>
          <p:cNvSpPr>
            <a:spLocks noGrp="1"/>
          </p:cNvSpPr>
          <p:nvPr>
            <p:ph type="ctrTitle"/>
          </p:nvPr>
        </p:nvSpPr>
        <p:spPr bwMode="auto">
          <a:xfrm>
            <a:off x="457200" y="404813"/>
            <a:ext cx="8229600" cy="720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t-BR" altLang="pt-BR" sz="3000" dirty="0" smtClean="0"/>
              <a:t>IV Semana de qualidade da Informação do Transporte Aéreo   </a:t>
            </a:r>
            <a:r>
              <a:rPr lang="pt-BR" altLang="pt-BR" sz="2800" b="1" dirty="0" smtClean="0"/>
              <a:t>Painel 8</a:t>
            </a:r>
            <a:r>
              <a:rPr lang="pt-BR" altLang="pt-BR" sz="2800" i="1" dirty="0" smtClean="0"/>
              <a:t/>
            </a:r>
            <a:br>
              <a:rPr lang="pt-BR" altLang="pt-BR" sz="2800" i="1" dirty="0" smtClean="0"/>
            </a:br>
            <a:endParaRPr lang="pt-BR" altLang="pt-BR" sz="3000" dirty="0" smtClean="0"/>
          </a:p>
        </p:txBody>
      </p:sp>
      <p:sp>
        <p:nvSpPr>
          <p:cNvPr id="4099" name="Subtítulo 2"/>
          <p:cNvSpPr>
            <a:spLocks noGrp="1"/>
          </p:cNvSpPr>
          <p:nvPr>
            <p:ph type="subTitle" idx="1"/>
          </p:nvPr>
        </p:nvSpPr>
        <p:spPr bwMode="auto">
          <a:xfrm>
            <a:off x="468313" y="1412776"/>
            <a:ext cx="8229600" cy="10795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t-BR" altLang="pt-BR" sz="3200" i="1" dirty="0" smtClean="0">
                <a:solidFill>
                  <a:schemeClr val="tx1"/>
                </a:solidFill>
              </a:rPr>
              <a:t>Transporte de Passageiro com Necessidade de Assistência Especial </a:t>
            </a:r>
          </a:p>
          <a:p>
            <a:pPr eaLnBrk="1" hangingPunct="1"/>
            <a:endParaRPr lang="pt-BR" altLang="pt-BR" sz="1500" i="1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pt-BR" altLang="pt-BR" sz="3200" i="1" u="sng" dirty="0" smtClean="0">
                <a:solidFill>
                  <a:schemeClr val="tx1"/>
                </a:solidFill>
              </a:rPr>
              <a:t>Formato e apresentação dos dados: modelos e apresentação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123729" y="293688"/>
            <a:ext cx="547246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Formato e apresentação dos dados</a:t>
            </a:r>
          </a:p>
          <a:p>
            <a:pPr algn="ctr">
              <a:defRPr/>
            </a:pPr>
            <a:endParaRPr lang="pt-B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pt-BR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Instrumentos </a:t>
            </a:r>
            <a:r>
              <a:rPr lang="pt-BR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apresentação dos dados</a:t>
            </a:r>
          </a:p>
          <a:p>
            <a:pPr algn="ctr">
              <a:defRPr/>
            </a:pPr>
            <a:endParaRPr lang="pt-B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Art. 37, I</a:t>
            </a:r>
            <a:endParaRPr 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pt-BR" dirty="0" smtClean="0"/>
          </a:p>
          <a:p>
            <a:r>
              <a:rPr lang="pt-BR" dirty="0" smtClean="0"/>
              <a:t>Contemplar os dispositivos do inciso I e anexo I</a:t>
            </a:r>
          </a:p>
          <a:p>
            <a:pPr marL="0" indent="0">
              <a:buNone/>
            </a:pPr>
            <a:r>
              <a:rPr lang="pt-BR" dirty="0" smtClean="0"/>
              <a:t>                                          Exceto:</a:t>
            </a:r>
          </a:p>
          <a:p>
            <a:pPr marL="0" indent="0">
              <a:buNone/>
            </a:pPr>
            <a:r>
              <a:rPr lang="pt-BR" dirty="0" smtClean="0"/>
              <a:t>       Cadeirantes:  todos </a:t>
            </a:r>
            <a:r>
              <a:rPr lang="pt-BR" dirty="0"/>
              <a:t>os  </a:t>
            </a:r>
            <a:r>
              <a:rPr lang="pt-BR" dirty="0" smtClean="0"/>
              <a:t>em uma única classificação   				</a:t>
            </a:r>
            <a:r>
              <a:rPr lang="pt-BR" sz="3600" b="1" dirty="0" smtClean="0">
                <a:solidFill>
                  <a:srgbClr val="FF0000"/>
                </a:solidFill>
              </a:rPr>
              <a:t>WCH</a:t>
            </a:r>
          </a:p>
          <a:p>
            <a:pPr marL="0" indent="0">
              <a:buNone/>
            </a:pPr>
            <a:r>
              <a:rPr lang="pt-BR" dirty="0" smtClean="0"/>
              <a:t>      Aeroporto de conexão?</a:t>
            </a:r>
            <a:endParaRPr lang="pt-BR" dirty="0"/>
          </a:p>
        </p:txBody>
      </p:sp>
      <p:sp>
        <p:nvSpPr>
          <p:cNvPr id="3" name="Seta para a direita 2"/>
          <p:cNvSpPr/>
          <p:nvPr/>
        </p:nvSpPr>
        <p:spPr>
          <a:xfrm>
            <a:off x="493068" y="3840459"/>
            <a:ext cx="360040" cy="2880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Seta para a direita 4"/>
          <p:cNvSpPr/>
          <p:nvPr/>
        </p:nvSpPr>
        <p:spPr>
          <a:xfrm>
            <a:off x="493068" y="4837161"/>
            <a:ext cx="360040" cy="2880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1413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123729" y="293688"/>
            <a:ext cx="547246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Formato e apresentação dos dados</a:t>
            </a:r>
          </a:p>
          <a:p>
            <a:pPr algn="ctr">
              <a:defRPr/>
            </a:pPr>
            <a:endParaRPr lang="pt-B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pt-BR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Instrumentos </a:t>
            </a:r>
            <a:r>
              <a:rPr lang="pt-BR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apresentação dos </a:t>
            </a:r>
            <a:r>
              <a:rPr lang="pt-BR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dados pelas empresas – proposta de planilha</a:t>
            </a:r>
            <a:endParaRPr lang="pt-BR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endParaRPr lang="pt-B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Art. 37, I</a:t>
            </a:r>
            <a:endParaRPr 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Espaço Reservado para Conteúdo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868057"/>
            <a:ext cx="8229600" cy="2518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162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123729" y="293688"/>
            <a:ext cx="547246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Formato e apresentação dos dados</a:t>
            </a:r>
          </a:p>
          <a:p>
            <a:pPr algn="ctr">
              <a:defRPr/>
            </a:pPr>
            <a:endParaRPr lang="pt-B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pt-BR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Tipos de gráficos para apresentação dos dados consolidados (</a:t>
            </a:r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Art. 37, I)</a:t>
            </a:r>
            <a:r>
              <a:rPr lang="pt-BR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pela ANAC</a:t>
            </a:r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Espaço Reservado para Conteú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8133891"/>
              </p:ext>
            </p:extLst>
          </p:nvPr>
        </p:nvGraphicFramePr>
        <p:xfrm>
          <a:off x="457200" y="2492896"/>
          <a:ext cx="8229600" cy="3628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89219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123729" y="293688"/>
            <a:ext cx="547246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Formato e apresentação dos dados</a:t>
            </a:r>
          </a:p>
          <a:p>
            <a:pPr algn="ctr">
              <a:defRPr/>
            </a:pPr>
            <a:endParaRPr lang="pt-B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pt-BR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Tipos de gráficos para apresentação dos dados consolidados (Art. 37, I) pela ANAC</a:t>
            </a:r>
            <a:endParaRPr lang="pt-BR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6723819"/>
              </p:ext>
            </p:extLst>
          </p:nvPr>
        </p:nvGraphicFramePr>
        <p:xfrm>
          <a:off x="457200" y="2133600"/>
          <a:ext cx="8229600" cy="398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3151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2123729" y="293688"/>
            <a:ext cx="547246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Formato e apresentação dos dados</a:t>
            </a:r>
          </a:p>
          <a:p>
            <a:pPr algn="ctr">
              <a:defRPr/>
            </a:pPr>
            <a:endParaRPr lang="pt-B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pt-BR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Tipos de gráficos para apresentação dos dados consolidados (Art. 37, I) pela ANAC</a:t>
            </a:r>
            <a:endParaRPr lang="pt-BR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5364877"/>
              </p:ext>
            </p:extLst>
          </p:nvPr>
        </p:nvGraphicFramePr>
        <p:xfrm>
          <a:off x="457200" y="2133600"/>
          <a:ext cx="8229600" cy="398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1857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179388" y="2204864"/>
            <a:ext cx="8713787" cy="391653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2000" dirty="0" smtClean="0"/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sz="24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2123729" y="293688"/>
            <a:ext cx="547246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Formato e apresentação dos dados</a:t>
            </a:r>
          </a:p>
          <a:p>
            <a:pPr algn="ctr">
              <a:defRPr/>
            </a:pPr>
            <a:endParaRPr lang="pt-B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pt-BR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Instrumentos </a:t>
            </a:r>
            <a:r>
              <a:rPr lang="pt-BR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apresentação dos </a:t>
            </a:r>
            <a:r>
              <a:rPr lang="pt-BR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dados pelas empresas – proposta de planilha</a:t>
            </a:r>
          </a:p>
          <a:p>
            <a:pPr algn="ctr">
              <a:defRPr/>
            </a:pPr>
            <a:r>
              <a:rPr lang="pt-BR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Art. 37, II</a:t>
            </a:r>
            <a:endParaRPr lang="pt-BR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endParaRPr 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4943963"/>
              </p:ext>
            </p:extLst>
          </p:nvPr>
        </p:nvGraphicFramePr>
        <p:xfrm>
          <a:off x="895350" y="2852936"/>
          <a:ext cx="7349058" cy="30243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Worksheet" r:id="rId4" imgW="7353300" imgH="2190840" progId="Excel.Sheet.12">
                  <p:embed/>
                </p:oleObj>
              </mc:Choice>
              <mc:Fallback>
                <p:oleObj name="Worksheet" r:id="rId4" imgW="7353300" imgH="219084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95350" y="2852936"/>
                        <a:ext cx="7349058" cy="30243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5369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179388" y="2204864"/>
            <a:ext cx="8713787" cy="391653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2000" dirty="0" smtClean="0"/>
          </a:p>
          <a:p>
            <a:pPr marL="0" lvl="1" indent="0" algn="just" eaLnBrk="1" hangingPunct="1">
              <a:buFont typeface="Arial" panose="020B0604020202020204" pitchFamily="34" charset="0"/>
              <a:buNone/>
              <a:defRPr/>
            </a:pPr>
            <a:r>
              <a:rPr lang="pt-BR" sz="2400" dirty="0" smtClean="0">
                <a:solidFill>
                  <a:srgbClr val="000000"/>
                </a:solidFill>
                <a:latin typeface="+mj-lt"/>
              </a:rPr>
              <a:t>Análise das motivações que fundamentaram as recusas da prestação do serviço, traçando um perfil dessas recusas por empresa e de forma consolidada. Com os registros temporais, será possível comparar alteração ou não do perfil dessas recusas no decorrer dos anos e verificar a necessidade de alguma correção. </a:t>
            </a:r>
            <a:r>
              <a:rPr lang="pt-BR" sz="2400" b="1" dirty="0" smtClean="0">
                <a:solidFill>
                  <a:srgbClr val="000000"/>
                </a:solidFill>
                <a:latin typeface="+mj-lt"/>
              </a:rPr>
              <a:t>Trata-se de informação de grande relevância para a sociedade, principalmente para instituições como Ministério Público e Secretaria de Direitos Humanos. </a:t>
            </a:r>
            <a:endParaRPr lang="pt-BR" sz="2400" b="1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2123729" y="293688"/>
            <a:ext cx="547246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Formato e apresentação dos dados</a:t>
            </a:r>
          </a:p>
          <a:p>
            <a:pPr algn="ctr">
              <a:defRPr/>
            </a:pPr>
            <a:endParaRPr lang="pt-B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pt-BR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Instrumentos </a:t>
            </a:r>
            <a:r>
              <a:rPr lang="pt-BR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apresentação dos </a:t>
            </a:r>
            <a:r>
              <a:rPr lang="pt-BR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resultados à sociedade, pela ANAC</a:t>
            </a:r>
          </a:p>
          <a:p>
            <a:pPr algn="ctr">
              <a:defRPr/>
            </a:pPr>
            <a:r>
              <a:rPr lang="pt-BR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Art. 37, II</a:t>
            </a:r>
            <a:endParaRPr lang="pt-BR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endParaRPr 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6424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179388" y="2492896"/>
            <a:ext cx="8713787" cy="3628504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1" indent="0" algn="just" eaLnBrk="1" hangingPunct="1">
              <a:buNone/>
              <a:defRPr/>
            </a:pPr>
            <a:r>
              <a:rPr lang="pt-BR" altLang="pt-BR" sz="2000" dirty="0" smtClean="0"/>
              <a:t>“Fotografia” :  “imagem” em dado momento do tempo (final do primeiro e do segundo semestre) demonstrando quantos membros das equipes por </a:t>
            </a:r>
            <a:r>
              <a:rPr lang="pt-BR" altLang="pt-BR" sz="2000" dirty="0"/>
              <a:t>base,  </a:t>
            </a:r>
            <a:r>
              <a:rPr lang="pt-BR" altLang="pt-BR" sz="2000" dirty="0" smtClean="0"/>
              <a:t>de terra e bordo, que atendem os passageiros, haviam recebido o treinamento.</a:t>
            </a:r>
          </a:p>
          <a:p>
            <a:pPr marL="0" lvl="1" indent="0" algn="just" eaLnBrk="1" hangingPunct="1">
              <a:buFont typeface="Arial" panose="020B0604020202020204" pitchFamily="34" charset="0"/>
              <a:buNone/>
              <a:defRPr/>
            </a:pPr>
            <a:endParaRPr lang="pt-BR" altLang="pt-BR" sz="2000" dirty="0"/>
          </a:p>
          <a:p>
            <a:pPr marL="0" lvl="1" indent="0" algn="just" eaLnBrk="1" hangingPunct="1">
              <a:buFont typeface="Arial" panose="020B0604020202020204" pitchFamily="34" charset="0"/>
              <a:buNone/>
              <a:defRPr/>
            </a:pPr>
            <a:r>
              <a:rPr lang="pt-BR" altLang="pt-BR" sz="2000" dirty="0" smtClean="0"/>
              <a:t>Espera-se que no decorrer de um período de alguns anos, seja possível relacionar dados sobre o PNAE (problemas enfrentados/aeroporto/o serviço prestado/local ) com a abrangência do programa de treinamento. </a:t>
            </a:r>
          </a:p>
          <a:p>
            <a:pPr marL="0" lvl="1" indent="0" algn="just" eaLnBrk="1" hangingPunct="1">
              <a:buFont typeface="Arial" panose="020B0604020202020204" pitchFamily="34" charset="0"/>
              <a:buNone/>
              <a:defRPr/>
            </a:pPr>
            <a:r>
              <a:rPr lang="pt-BR" altLang="pt-BR" sz="2000" dirty="0" smtClean="0"/>
              <a:t>A ANAC não estabelece o programa de treinamento, apenas relaciona conteúdos que devem ser abordados (anexo III)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2123729" y="293688"/>
            <a:ext cx="547246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Formato e apresentação dos dados</a:t>
            </a:r>
          </a:p>
          <a:p>
            <a:pPr algn="ctr">
              <a:defRPr/>
            </a:pPr>
            <a:endParaRPr lang="pt-B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pt-BR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Instrumentos </a:t>
            </a:r>
            <a:r>
              <a:rPr lang="pt-BR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apresentação dos </a:t>
            </a:r>
            <a:r>
              <a:rPr lang="pt-BR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dados pelas empresas</a:t>
            </a:r>
          </a:p>
          <a:p>
            <a:pPr algn="ctr">
              <a:defRPr/>
            </a:pPr>
            <a:endParaRPr lang="pt-BR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pt-BR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Art. 35</a:t>
            </a:r>
            <a:endParaRPr lang="pt-BR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endParaRPr 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2376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6417156"/>
              </p:ext>
            </p:extLst>
          </p:nvPr>
        </p:nvGraphicFramePr>
        <p:xfrm>
          <a:off x="467544" y="2780928"/>
          <a:ext cx="8089902" cy="3724275"/>
        </p:xfrm>
        <a:graphic>
          <a:graphicData uri="http://schemas.openxmlformats.org/drawingml/2006/table">
            <a:tbl>
              <a:tblPr/>
              <a:tblGrid>
                <a:gridCol w="610079"/>
                <a:gridCol w="629144"/>
                <a:gridCol w="610079"/>
                <a:gridCol w="610079"/>
                <a:gridCol w="610079"/>
                <a:gridCol w="610079"/>
                <a:gridCol w="610079"/>
                <a:gridCol w="610079"/>
                <a:gridCol w="610079"/>
                <a:gridCol w="610079"/>
                <a:gridCol w="610079"/>
                <a:gridCol w="610079"/>
                <a:gridCol w="749889"/>
              </a:tblGrid>
              <a:tr h="190500">
                <a:tc gridSpan="7">
                  <a:txBody>
                    <a:bodyPr/>
                    <a:lstStyle/>
                    <a:p>
                      <a:pPr algn="l" fontAlgn="b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Quantitativo de funcionários treinados /conteúdos abrangidos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Empresa: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XXXXX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30/06/2017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 gridSpan="5">
                  <a:txBody>
                    <a:bodyPr/>
                    <a:lstStyle/>
                    <a:p>
                      <a:pPr algn="l" fontAlgn="b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Conforme Anexo III da Resolução 280/2013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item 1.1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item 1.2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item 1.3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item 1.4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item 1.5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item 1.6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item 1.7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item 1.8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item 1.9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item 1.10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item 1.11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Qtde. funcionários na base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GRU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CGH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BSB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GIG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SDU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CNF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VCP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SSA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CaixaDeTexto 1"/>
          <p:cNvSpPr txBox="1"/>
          <p:nvPr/>
        </p:nvSpPr>
        <p:spPr>
          <a:xfrm>
            <a:off x="2123729" y="293688"/>
            <a:ext cx="5472460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Formato e apresentação dos dados</a:t>
            </a:r>
          </a:p>
          <a:p>
            <a:pPr algn="ctr">
              <a:defRPr/>
            </a:pPr>
            <a:r>
              <a:rPr lang="pt-BR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Instrumentos </a:t>
            </a:r>
            <a:r>
              <a:rPr lang="pt-BR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apresentação dos </a:t>
            </a:r>
            <a:r>
              <a:rPr lang="pt-BR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dados, proposta de planilha</a:t>
            </a:r>
          </a:p>
          <a:p>
            <a:pPr algn="ctr">
              <a:defRPr/>
            </a:pPr>
            <a:r>
              <a:rPr lang="pt-BR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Art. 35</a:t>
            </a:r>
          </a:p>
          <a:p>
            <a:pPr algn="ctr">
              <a:defRPr/>
            </a:pPr>
            <a:r>
              <a:rPr lang="pt-BR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Quantitativo de funcionários treinados em cada base/conteúdos anexo III</a:t>
            </a:r>
          </a:p>
          <a:p>
            <a:pPr algn="ctr">
              <a:defRPr/>
            </a:pPr>
            <a:endParaRPr lang="pt-BR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endParaRPr 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073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Subtítulo 2"/>
          <p:cNvSpPr>
            <a:spLocks noGrp="1"/>
          </p:cNvSpPr>
          <p:nvPr>
            <p:ph type="subTitle" idx="1"/>
          </p:nvPr>
        </p:nvSpPr>
        <p:spPr bwMode="auto">
          <a:xfrm>
            <a:off x="468313" y="1557338"/>
            <a:ext cx="8229600" cy="10795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t-BR" altLang="pt-BR" sz="3200" i="1" dirty="0" smtClean="0">
                <a:solidFill>
                  <a:schemeClr val="tx1"/>
                </a:solidFill>
              </a:rPr>
              <a:t>Obrigado!</a:t>
            </a:r>
          </a:p>
          <a:p>
            <a:pPr eaLnBrk="1" hangingPunct="1"/>
            <a:endParaRPr lang="pt-BR" altLang="pt-BR" sz="3200" i="1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pt-BR" altLang="pt-BR" sz="2000" dirty="0" smtClean="0">
                <a:solidFill>
                  <a:schemeClr val="tx1"/>
                </a:solidFill>
                <a:hlinkClick r:id="rId3"/>
              </a:rPr>
              <a:t>fernando.feitosa@anac.gov.br</a:t>
            </a:r>
            <a:endParaRPr lang="pt-BR" altLang="pt-BR" sz="2000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pt-BR" altLang="pt-BR" sz="2000" dirty="0" smtClean="0">
                <a:solidFill>
                  <a:schemeClr val="tx1"/>
                </a:solidFill>
                <a:hlinkClick r:id="rId4"/>
              </a:rPr>
              <a:t>celso.soares@anac.gov.br</a:t>
            </a:r>
            <a:endParaRPr lang="pt-BR" altLang="pt-BR" sz="2000" dirty="0" smtClean="0">
              <a:solidFill>
                <a:schemeClr val="tx1"/>
              </a:solidFill>
            </a:endParaRPr>
          </a:p>
          <a:p>
            <a:pPr eaLnBrk="1" hangingPunct="1"/>
            <a:endParaRPr lang="pt-BR" altLang="pt-BR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48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827088" y="1557338"/>
            <a:ext cx="7489825" cy="456406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r>
              <a:rPr lang="pt-BR" altLang="pt-BR" sz="3000" dirty="0" smtClean="0"/>
              <a:t>Sumário</a:t>
            </a: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3000" dirty="0"/>
          </a:p>
          <a:p>
            <a:pPr marL="457200" lvl="1" indent="-457200" eaLnBrk="1" hangingPunct="1">
              <a:buFont typeface="Wingdings" panose="05000000000000000000" pitchFamily="2" charset="2"/>
              <a:buChar char="§"/>
              <a:defRPr/>
            </a:pPr>
            <a:r>
              <a:rPr lang="pt-BR" altLang="pt-BR" sz="3000" dirty="0" smtClean="0"/>
              <a:t>Objetivo dos dados coletados</a:t>
            </a:r>
          </a:p>
          <a:p>
            <a:pPr marL="457200" lvl="1" indent="-457200" eaLnBrk="1" hangingPunct="1">
              <a:buFont typeface="Wingdings" panose="05000000000000000000" pitchFamily="2" charset="2"/>
              <a:buChar char="§"/>
              <a:defRPr/>
            </a:pPr>
            <a:r>
              <a:rPr lang="pt-BR" altLang="pt-BR" sz="3000" dirty="0"/>
              <a:t>Parâmetros </a:t>
            </a:r>
            <a:r>
              <a:rPr lang="pt-BR" altLang="pt-BR" sz="3000" dirty="0" smtClean="0"/>
              <a:t>da coleta dos dados</a:t>
            </a:r>
          </a:p>
          <a:p>
            <a:pPr marL="457200" lvl="1" indent="-457200" eaLnBrk="1" hangingPunct="1">
              <a:buFont typeface="Wingdings" panose="05000000000000000000" pitchFamily="2" charset="2"/>
              <a:buChar char="§"/>
              <a:defRPr/>
            </a:pPr>
            <a:r>
              <a:rPr lang="pt-BR" altLang="pt-BR" sz="3000" dirty="0" smtClean="0"/>
              <a:t>Instrumentos de apresentação dos dados (propostas)</a:t>
            </a:r>
            <a:endParaRPr lang="pt-BR" altLang="pt-BR" sz="3000" dirty="0"/>
          </a:p>
          <a:p>
            <a:pPr marL="457200" lvl="1" indent="-457200" eaLnBrk="1" hangingPunct="1">
              <a:buFont typeface="Wingdings" panose="05000000000000000000" pitchFamily="2" charset="2"/>
              <a:buChar char="§"/>
              <a:defRPr/>
            </a:pPr>
            <a:endParaRPr lang="pt-BR" altLang="pt-BR" sz="3000" dirty="0" smtClean="0"/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3000" dirty="0" smtClean="0"/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1500" dirty="0" smtClean="0"/>
          </a:p>
          <a:p>
            <a:pPr marL="0" lvl="1" indent="0" eaLnBrk="1" hangingPunct="1">
              <a:buNone/>
              <a:defRPr/>
            </a:pPr>
            <a:endParaRPr lang="pt-BR" altLang="pt-BR" sz="2400" dirty="0" smtClean="0"/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685800" y="1772816"/>
            <a:ext cx="7772400" cy="3240360"/>
          </a:xfrm>
        </p:spPr>
        <p:txBody>
          <a:bodyPr/>
          <a:lstStyle/>
          <a:p>
            <a:r>
              <a:rPr lang="pt-BR" dirty="0" smtClean="0"/>
              <a:t/>
            </a:r>
            <a:br>
              <a:rPr lang="pt-BR" dirty="0" smtClean="0"/>
            </a:br>
            <a:r>
              <a:rPr lang="pt-BR" dirty="0"/>
              <a:t/>
            </a:r>
            <a:br>
              <a:rPr lang="pt-BR" dirty="0"/>
            </a:br>
            <a:endParaRPr lang="pt-BR" dirty="0"/>
          </a:p>
        </p:txBody>
      </p:sp>
      <p:sp>
        <p:nvSpPr>
          <p:cNvPr id="6147" name="Espaço Reservado para Conteúdo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2000" dirty="0" smtClean="0"/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sz="24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2123728" y="208962"/>
            <a:ext cx="5256436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Formato e apresentação dos dados</a:t>
            </a:r>
          </a:p>
          <a:p>
            <a:pPr algn="ctr">
              <a:defRPr/>
            </a:pPr>
            <a:endParaRPr 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endParaRPr lang="pt-B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pt-BR" sz="40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Relembrando</a:t>
            </a:r>
            <a:endParaRPr lang="pt-BR" sz="4000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Imagem 4"/>
          <p:cNvPicPr/>
          <p:nvPr/>
        </p:nvPicPr>
        <p:blipFill>
          <a:blip r:embed="rId2"/>
          <a:stretch>
            <a:fillRect/>
          </a:stretch>
        </p:blipFill>
        <p:spPr>
          <a:xfrm>
            <a:off x="323528" y="2024844"/>
            <a:ext cx="8192951" cy="4572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195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347864" y="1124745"/>
            <a:ext cx="4248472" cy="936104"/>
          </a:xfrm>
        </p:spPr>
        <p:txBody>
          <a:bodyPr/>
          <a:lstStyle/>
          <a:p>
            <a:pPr lvl="0">
              <a:defRPr/>
            </a:pPr>
            <a:r>
              <a:rPr lang="pt-BR" b="0" u="sng" cap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+mn-ea"/>
                <a:cs typeface="+mn-cs"/>
              </a:rPr>
              <a:t>Relembrando</a:t>
            </a:r>
            <a:r>
              <a:rPr lang="pt-BR" b="0" u="sng" cap="none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+mn-ea"/>
                <a:cs typeface="+mn-cs"/>
              </a:rPr>
              <a:t/>
            </a:r>
            <a:br>
              <a:rPr lang="pt-BR" b="0" u="sng" cap="none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+mn-ea"/>
                <a:cs typeface="+mn-cs"/>
              </a:rPr>
            </a:b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987824" y="44775"/>
            <a:ext cx="4032448" cy="863946"/>
          </a:xfrm>
        </p:spPr>
        <p:txBody>
          <a:bodyPr/>
          <a:lstStyle/>
          <a:p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Formato e apresentação dos dados</a:t>
            </a:r>
          </a:p>
          <a:p>
            <a:endParaRPr lang="pt-BR" dirty="0"/>
          </a:p>
        </p:txBody>
      </p:sp>
      <p:pic>
        <p:nvPicPr>
          <p:cNvPr id="4" name="Imagem 3"/>
          <p:cNvPicPr/>
          <p:nvPr/>
        </p:nvPicPr>
        <p:blipFill>
          <a:blip r:embed="rId2"/>
          <a:stretch>
            <a:fillRect/>
          </a:stretch>
        </p:blipFill>
        <p:spPr>
          <a:xfrm>
            <a:off x="395536" y="2060849"/>
            <a:ext cx="8352928" cy="4694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70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179388" y="1863348"/>
            <a:ext cx="8713787" cy="425805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2000" dirty="0" smtClean="0"/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sz="24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2987675" y="293688"/>
            <a:ext cx="4608513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Formato e apresentação dos dados</a:t>
            </a:r>
          </a:p>
          <a:p>
            <a:pPr algn="ctr">
              <a:defRPr/>
            </a:pPr>
            <a:endParaRPr 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endParaRPr lang="pt-B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pt-BR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Objetivos dos dados coletados</a:t>
            </a:r>
            <a:endParaRPr lang="pt-BR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353461487"/>
              </p:ext>
            </p:extLst>
          </p:nvPr>
        </p:nvGraphicFramePr>
        <p:xfrm>
          <a:off x="1043608" y="2132856"/>
          <a:ext cx="7488832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08268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107504" y="2602012"/>
            <a:ext cx="8713787" cy="406734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2000" dirty="0" smtClean="0"/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r>
              <a:rPr lang="pt-BR" sz="2400" b="1" dirty="0" smtClean="0">
                <a:solidFill>
                  <a:srgbClr val="000000"/>
                </a:solidFill>
                <a:latin typeface="+mj-lt"/>
              </a:rPr>
              <a:t>Art. 35 da Resolução 280/2013</a:t>
            </a:r>
            <a:r>
              <a:rPr lang="pt-BR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pt-BR" sz="2400" b="1" dirty="0" smtClean="0">
                <a:solidFill>
                  <a:srgbClr val="000000"/>
                </a:solidFill>
                <a:latin typeface="+mj-lt"/>
              </a:rPr>
              <a:t>e Anexo III</a:t>
            </a: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sz="2400" b="1" dirty="0" smtClean="0">
              <a:solidFill>
                <a:srgbClr val="000000"/>
              </a:solidFill>
              <a:latin typeface="+mj-lt"/>
            </a:endParaRPr>
          </a:p>
          <a:p>
            <a:pPr marL="0" lvl="1" indent="0" algn="just" eaLnBrk="1" hangingPunct="1">
              <a:buFont typeface="Arial" panose="020B0604020202020204" pitchFamily="34" charset="0"/>
              <a:buNone/>
              <a:defRPr/>
            </a:pPr>
            <a:r>
              <a:rPr lang="pt-BR" sz="2400" dirty="0" smtClean="0">
                <a:solidFill>
                  <a:srgbClr val="000000"/>
                </a:solidFill>
                <a:latin typeface="+mj-lt"/>
              </a:rPr>
              <a:t>           </a:t>
            </a:r>
            <a:r>
              <a:rPr lang="pt-BR" sz="2000" dirty="0" smtClean="0">
                <a:solidFill>
                  <a:srgbClr val="000000"/>
                </a:solidFill>
                <a:latin typeface="+mj-lt"/>
              </a:rPr>
              <a:t>Programa de treinamento para equipes de terra e bordo. Treinamentos devem abranger as mais variadas classificações de deficiência e necessidades (anexo III). As informações são de caráter quantitativo mas a análise qualitativa é o objeto principal dessa coleta.</a:t>
            </a:r>
            <a:endParaRPr lang="pt-BR" sz="2400" dirty="0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2987675" y="293688"/>
            <a:ext cx="4608513" cy="230832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Formato e apresentação dos dados</a:t>
            </a:r>
          </a:p>
          <a:p>
            <a:pPr algn="ctr">
              <a:defRPr/>
            </a:pPr>
            <a:endParaRPr 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endParaRPr lang="pt-B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pt-BR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Parâmetros da coleta de dados</a:t>
            </a:r>
          </a:p>
          <a:p>
            <a:pPr algn="ctr">
              <a:defRPr/>
            </a:pPr>
            <a:r>
              <a:rPr lang="pt-BR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(Normativos)</a:t>
            </a:r>
          </a:p>
          <a:p>
            <a:pPr algn="ctr">
              <a:defRPr/>
            </a:pPr>
            <a:endParaRPr lang="pt-BR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eta entalhada para a direita 2"/>
          <p:cNvSpPr/>
          <p:nvPr/>
        </p:nvSpPr>
        <p:spPr>
          <a:xfrm>
            <a:off x="395536" y="4077072"/>
            <a:ext cx="360040" cy="1440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8562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107504" y="2602012"/>
            <a:ext cx="8713787" cy="406734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2000" dirty="0" smtClean="0"/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r>
              <a:rPr lang="pt-BR" sz="2400" b="1" dirty="0" smtClean="0">
                <a:solidFill>
                  <a:srgbClr val="000000"/>
                </a:solidFill>
                <a:latin typeface="+mj-lt"/>
              </a:rPr>
              <a:t>Art. 37, I da Resolução 280/2013</a:t>
            </a:r>
            <a:r>
              <a:rPr lang="pt-BR" sz="2400" dirty="0" smtClean="0">
                <a:solidFill>
                  <a:srgbClr val="000000"/>
                </a:solidFill>
                <a:latin typeface="+mj-lt"/>
              </a:rPr>
              <a:t> </a:t>
            </a: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r>
              <a:rPr lang="pt-BR" sz="2400" dirty="0" smtClean="0">
                <a:solidFill>
                  <a:srgbClr val="000000"/>
                </a:solidFill>
                <a:latin typeface="+mj-lt"/>
              </a:rPr>
              <a:t>           </a:t>
            </a:r>
            <a:r>
              <a:rPr lang="pt-BR" sz="2000" dirty="0" smtClean="0">
                <a:solidFill>
                  <a:srgbClr val="000000"/>
                </a:solidFill>
                <a:latin typeface="+mj-lt"/>
              </a:rPr>
              <a:t>Predominam aspectos objetivos, informações diretas:</a:t>
            </a:r>
          </a:p>
          <a:p>
            <a:pPr marL="514350" lvl="1" indent="-514350" eaLnBrk="1" hangingPunct="1">
              <a:buFont typeface="+mj-lt"/>
              <a:buAutoNum type="romanLcPeriod"/>
              <a:defRPr/>
            </a:pPr>
            <a:r>
              <a:rPr lang="pt-BR" sz="2000" i="1" dirty="0" smtClean="0">
                <a:solidFill>
                  <a:srgbClr val="000000"/>
                </a:solidFill>
                <a:latin typeface="+mj-lt"/>
              </a:rPr>
              <a:t>Data </a:t>
            </a:r>
          </a:p>
          <a:p>
            <a:pPr marL="514350" lvl="1" indent="-514350" eaLnBrk="1" hangingPunct="1">
              <a:buFont typeface="+mj-lt"/>
              <a:buAutoNum type="romanLcPeriod"/>
              <a:defRPr/>
            </a:pPr>
            <a:r>
              <a:rPr lang="pt-BR" sz="2000" i="1" dirty="0" smtClean="0">
                <a:solidFill>
                  <a:srgbClr val="000000"/>
                </a:solidFill>
                <a:latin typeface="+mj-lt"/>
              </a:rPr>
              <a:t>Aeroportos de origem, conexão e destino</a:t>
            </a:r>
          </a:p>
          <a:p>
            <a:pPr marL="514350" lvl="1" indent="-514350" eaLnBrk="1" hangingPunct="1">
              <a:buFont typeface="+mj-lt"/>
              <a:buAutoNum type="romanLcPeriod"/>
              <a:defRPr/>
            </a:pPr>
            <a:r>
              <a:rPr lang="pt-BR" sz="2000" i="1" dirty="0">
                <a:solidFill>
                  <a:srgbClr val="000000"/>
                </a:solidFill>
                <a:latin typeface="+mj-lt"/>
              </a:rPr>
              <a:t>T</a:t>
            </a:r>
            <a:r>
              <a:rPr lang="pt-BR" sz="2000" i="1" dirty="0" smtClean="0">
                <a:solidFill>
                  <a:srgbClr val="000000"/>
                </a:solidFill>
                <a:latin typeface="+mj-lt"/>
              </a:rPr>
              <a:t>ipo de aeronave</a:t>
            </a:r>
          </a:p>
          <a:p>
            <a:pPr marL="514350" lvl="1" indent="-514350" eaLnBrk="1" hangingPunct="1">
              <a:buFont typeface="+mj-lt"/>
              <a:buAutoNum type="romanLcPeriod"/>
              <a:defRPr/>
            </a:pPr>
            <a:r>
              <a:rPr lang="pt-BR" sz="2000" i="1" dirty="0" smtClean="0">
                <a:solidFill>
                  <a:srgbClr val="000000"/>
                </a:solidFill>
                <a:latin typeface="+mj-lt"/>
              </a:rPr>
              <a:t>Tipo de atendimento (quantitativo)</a:t>
            </a:r>
          </a:p>
          <a:p>
            <a:pPr marL="514350" lvl="1" indent="-514350" eaLnBrk="1" hangingPunct="1">
              <a:buFont typeface="+mj-lt"/>
              <a:buAutoNum type="romanLcPeriod"/>
              <a:defRPr/>
            </a:pPr>
            <a:r>
              <a:rPr lang="pt-BR" sz="2000" i="1" dirty="0" smtClean="0">
                <a:solidFill>
                  <a:srgbClr val="000000"/>
                </a:solidFill>
                <a:latin typeface="+mj-lt"/>
              </a:rPr>
              <a:t>Comunicação prévia</a:t>
            </a:r>
          </a:p>
          <a:p>
            <a:pPr marL="514350" lvl="1" indent="-514350" eaLnBrk="1" hangingPunct="1">
              <a:buFont typeface="+mj-lt"/>
              <a:buAutoNum type="romanLcPeriod"/>
              <a:defRPr/>
            </a:pPr>
            <a:r>
              <a:rPr lang="pt-BR" sz="2000" i="1" dirty="0" smtClean="0">
                <a:solidFill>
                  <a:srgbClr val="000000"/>
                </a:solidFill>
                <a:latin typeface="+mj-lt"/>
              </a:rPr>
              <a:t>Ajuda técnica (quantitativo)</a:t>
            </a:r>
          </a:p>
          <a:p>
            <a:pPr marL="514350" lvl="1" indent="-514350" eaLnBrk="1" hangingPunct="1">
              <a:buFont typeface="+mj-lt"/>
              <a:buAutoNum type="romanLcPeriod"/>
              <a:defRPr/>
            </a:pPr>
            <a:r>
              <a:rPr lang="pt-BR" sz="2000" i="1" dirty="0" smtClean="0">
                <a:solidFill>
                  <a:srgbClr val="000000"/>
                </a:solidFill>
                <a:latin typeface="+mj-lt"/>
              </a:rPr>
              <a:t>Acompanhante/Cão-guia (quantitativo)</a:t>
            </a: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sz="2400" dirty="0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2987675" y="293688"/>
            <a:ext cx="4608513" cy="230832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Formato e apresentação dos dados</a:t>
            </a:r>
          </a:p>
          <a:p>
            <a:pPr algn="ctr">
              <a:defRPr/>
            </a:pPr>
            <a:endParaRPr 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endParaRPr lang="pt-B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pt-BR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Parâmetros da coleta de dados</a:t>
            </a:r>
          </a:p>
          <a:p>
            <a:pPr algn="ctr">
              <a:defRPr/>
            </a:pPr>
            <a:r>
              <a:rPr lang="pt-BR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(Normativos)</a:t>
            </a:r>
          </a:p>
          <a:p>
            <a:pPr algn="ctr">
              <a:defRPr/>
            </a:pPr>
            <a:endParaRPr lang="pt-BR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eta entalhada para a direita 2"/>
          <p:cNvSpPr/>
          <p:nvPr/>
        </p:nvSpPr>
        <p:spPr>
          <a:xfrm>
            <a:off x="467544" y="3573016"/>
            <a:ext cx="360040" cy="21602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9656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107504" y="2708920"/>
            <a:ext cx="8713787" cy="396044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2000" dirty="0" smtClean="0"/>
          </a:p>
          <a:p>
            <a:pPr marL="0" lvl="1" indent="0" eaLnBrk="1" hangingPunct="1">
              <a:buNone/>
              <a:defRPr/>
            </a:pPr>
            <a:r>
              <a:rPr lang="pt-BR" sz="2400" b="1" dirty="0" smtClean="0">
                <a:solidFill>
                  <a:srgbClr val="000000"/>
                </a:solidFill>
                <a:latin typeface="+mj-lt"/>
              </a:rPr>
              <a:t>Art</a:t>
            </a:r>
            <a:r>
              <a:rPr lang="pt-BR" sz="2400" b="1" dirty="0">
                <a:solidFill>
                  <a:srgbClr val="000000"/>
                </a:solidFill>
                <a:latin typeface="+mj-lt"/>
              </a:rPr>
              <a:t>. 37, II da Resolução </a:t>
            </a:r>
            <a:r>
              <a:rPr lang="pt-BR" sz="2400" b="1" dirty="0" smtClean="0">
                <a:solidFill>
                  <a:srgbClr val="000000"/>
                </a:solidFill>
                <a:latin typeface="+mj-lt"/>
              </a:rPr>
              <a:t>280/2013</a:t>
            </a:r>
          </a:p>
          <a:p>
            <a:pPr marL="0" lvl="1" indent="0" eaLnBrk="1" hangingPunct="1">
              <a:buNone/>
              <a:defRPr/>
            </a:pPr>
            <a:endParaRPr lang="pt-BR" sz="2400" b="1" dirty="0">
              <a:solidFill>
                <a:srgbClr val="000000"/>
              </a:solidFill>
              <a:latin typeface="+mj-lt"/>
            </a:endParaRP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r>
              <a:rPr lang="pt-BR" sz="2400" dirty="0" smtClean="0">
                <a:solidFill>
                  <a:srgbClr val="000000"/>
                </a:solidFill>
                <a:latin typeface="+mj-lt"/>
              </a:rPr>
              <a:t>          </a:t>
            </a:r>
            <a:r>
              <a:rPr lang="pt-BR" sz="2000" dirty="0" smtClean="0">
                <a:solidFill>
                  <a:srgbClr val="000000"/>
                </a:solidFill>
                <a:latin typeface="+mj-lt"/>
              </a:rPr>
              <a:t>É mais importante a análise qualitativa da informação:</a:t>
            </a: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sz="2000" dirty="0" smtClean="0">
              <a:solidFill>
                <a:srgbClr val="000000"/>
              </a:solidFill>
              <a:latin typeface="+mj-lt"/>
            </a:endParaRPr>
          </a:p>
          <a:p>
            <a:pPr marL="514350" lvl="1" indent="-514350" eaLnBrk="1" hangingPunct="1">
              <a:buFont typeface="+mj-lt"/>
              <a:buAutoNum type="romanLcPeriod"/>
              <a:defRPr/>
            </a:pPr>
            <a:r>
              <a:rPr lang="pt-BR" sz="2000" i="1" dirty="0" smtClean="0">
                <a:solidFill>
                  <a:srgbClr val="000000"/>
                </a:solidFill>
                <a:latin typeface="+mj-lt"/>
              </a:rPr>
              <a:t>Data da solicitação do serviço;</a:t>
            </a:r>
          </a:p>
          <a:p>
            <a:pPr marL="514350" lvl="1" indent="-514350" eaLnBrk="1" hangingPunct="1">
              <a:buFont typeface="+mj-lt"/>
              <a:buAutoNum type="romanLcPeriod"/>
              <a:defRPr/>
            </a:pPr>
            <a:r>
              <a:rPr lang="pt-BR" sz="2000" i="1" dirty="0" smtClean="0">
                <a:solidFill>
                  <a:srgbClr val="000000"/>
                </a:solidFill>
                <a:latin typeface="+mj-lt"/>
              </a:rPr>
              <a:t>Motivo da recusa ou falha na prestação do serviço</a:t>
            </a: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sz="2400" dirty="0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2987675" y="293688"/>
            <a:ext cx="4608513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Formato e apresentação dos dados</a:t>
            </a:r>
          </a:p>
          <a:p>
            <a:pPr algn="ctr">
              <a:defRPr/>
            </a:pPr>
            <a:endParaRPr 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endParaRPr lang="pt-B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pt-BR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Parâmetros da coleta de dados</a:t>
            </a:r>
          </a:p>
          <a:p>
            <a:pPr algn="ctr">
              <a:defRPr/>
            </a:pPr>
            <a:r>
              <a:rPr lang="pt-BR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(Normativos)</a:t>
            </a:r>
          </a:p>
        </p:txBody>
      </p:sp>
      <p:sp>
        <p:nvSpPr>
          <p:cNvPr id="3" name="Seta entalhada para a direita 2"/>
          <p:cNvSpPr/>
          <p:nvPr/>
        </p:nvSpPr>
        <p:spPr>
          <a:xfrm>
            <a:off x="323528" y="4149080"/>
            <a:ext cx="360040" cy="20079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4428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179388" y="1556792"/>
            <a:ext cx="8713787" cy="456460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2000" dirty="0" smtClean="0"/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r>
              <a:rPr lang="pt-BR" sz="2400" b="1" i="1" dirty="0" smtClean="0">
                <a:solidFill>
                  <a:srgbClr val="000000"/>
                </a:solidFill>
                <a:latin typeface="+mj-lt"/>
              </a:rPr>
              <a:t>Qual formato de apresentação dos dados pode atender melhor</a:t>
            </a:r>
            <a:r>
              <a:rPr lang="pt-BR" sz="2400" dirty="0" smtClean="0">
                <a:solidFill>
                  <a:srgbClr val="000000"/>
                </a:solidFill>
                <a:latin typeface="+mj-lt"/>
              </a:rPr>
              <a:t>:</a:t>
            </a: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sz="2400" dirty="0" smtClean="0">
              <a:solidFill>
                <a:srgbClr val="000000"/>
              </a:solidFill>
              <a:latin typeface="+mj-lt"/>
            </a:endParaRPr>
          </a:p>
          <a:p>
            <a:pPr marL="342900" lvl="1" indent="-342900" eaLnBrk="1" hangingPunct="1">
              <a:buFont typeface="Wingdings" panose="05000000000000000000" pitchFamily="2" charset="2"/>
              <a:buChar char="ü"/>
              <a:defRPr/>
            </a:pPr>
            <a:r>
              <a:rPr lang="pt-BR" sz="2400" dirty="0" smtClean="0">
                <a:solidFill>
                  <a:srgbClr val="000000"/>
                </a:solidFill>
                <a:latin typeface="+mj-lt"/>
              </a:rPr>
              <a:t>As demandas da ANAC/Governo</a:t>
            </a:r>
          </a:p>
          <a:p>
            <a:pPr marL="342900" lvl="1" indent="-342900" eaLnBrk="1" hangingPunct="1">
              <a:buFont typeface="Wingdings" panose="05000000000000000000" pitchFamily="2" charset="2"/>
              <a:buChar char="ü"/>
              <a:defRPr/>
            </a:pPr>
            <a:r>
              <a:rPr lang="pt-BR" sz="2400" dirty="0" smtClean="0">
                <a:solidFill>
                  <a:srgbClr val="000000"/>
                </a:solidFill>
                <a:latin typeface="+mj-lt"/>
              </a:rPr>
              <a:t>Formação de série histórica </a:t>
            </a:r>
          </a:p>
          <a:p>
            <a:pPr marL="342900" lvl="1" indent="-342900" eaLnBrk="1" hangingPunct="1">
              <a:buFont typeface="Wingdings" panose="05000000000000000000" pitchFamily="2" charset="2"/>
              <a:buChar char="ü"/>
              <a:defRPr/>
            </a:pPr>
            <a:r>
              <a:rPr lang="pt-BR" sz="2400" dirty="0" smtClean="0">
                <a:solidFill>
                  <a:srgbClr val="000000"/>
                </a:solidFill>
                <a:latin typeface="+mj-lt"/>
              </a:rPr>
              <a:t>Avaliação da qualidade regulatória</a:t>
            </a:r>
          </a:p>
          <a:p>
            <a:pPr marL="342900" lvl="1" indent="-342900" eaLnBrk="1" hangingPunct="1">
              <a:buFont typeface="Wingdings" panose="05000000000000000000" pitchFamily="2" charset="2"/>
              <a:buChar char="ü"/>
              <a:defRPr/>
            </a:pPr>
            <a:r>
              <a:rPr lang="pt-BR" sz="2400" dirty="0" smtClean="0">
                <a:solidFill>
                  <a:srgbClr val="000000"/>
                </a:solidFill>
                <a:latin typeface="+mj-lt"/>
              </a:rPr>
              <a:t>As demandas da sociedade</a:t>
            </a:r>
          </a:p>
          <a:p>
            <a:pPr marL="342900" lvl="1" indent="-342900" eaLnBrk="1" hangingPunct="1">
              <a:buFont typeface="Wingdings" panose="05000000000000000000" pitchFamily="2" charset="2"/>
              <a:buChar char="ü"/>
              <a:defRPr/>
            </a:pPr>
            <a:r>
              <a:rPr lang="pt-BR" sz="2400" dirty="0" smtClean="0">
                <a:solidFill>
                  <a:srgbClr val="000000"/>
                </a:solidFill>
                <a:latin typeface="+mj-lt"/>
              </a:rPr>
              <a:t>A facilidade de consulta e a possibilidade de aplicação de critérios próprios de quem consulta </a:t>
            </a:r>
            <a:r>
              <a:rPr lang="pt-BR" sz="2400" dirty="0">
                <a:solidFill>
                  <a:srgbClr val="000000"/>
                </a:solidFill>
                <a:latin typeface="+mj-lt"/>
              </a:rPr>
              <a:t>(</a:t>
            </a:r>
            <a:r>
              <a:rPr lang="pt-BR" sz="2400" dirty="0" smtClean="0">
                <a:solidFill>
                  <a:srgbClr val="000000"/>
                </a:solidFill>
                <a:latin typeface="+mj-lt"/>
              </a:rPr>
              <a:t>dados abertos)</a:t>
            </a:r>
          </a:p>
          <a:p>
            <a:pPr marL="342900" lvl="1" indent="-342900" eaLnBrk="1" hangingPunct="1">
              <a:buFont typeface="Wingdings" panose="05000000000000000000" pitchFamily="2" charset="2"/>
              <a:buChar char="ü"/>
              <a:defRPr/>
            </a:pPr>
            <a:r>
              <a:rPr lang="pt-BR" sz="2400" dirty="0" smtClean="0">
                <a:solidFill>
                  <a:srgbClr val="000000"/>
                </a:solidFill>
                <a:latin typeface="+mj-lt"/>
              </a:rPr>
              <a:t>(...)</a:t>
            </a:r>
          </a:p>
          <a:p>
            <a:pPr marL="342900" lvl="1" indent="-342900" eaLnBrk="1" hangingPunct="1">
              <a:buFont typeface="Wingdings" panose="05000000000000000000" pitchFamily="2" charset="2"/>
              <a:buChar char="ü"/>
              <a:defRPr/>
            </a:pPr>
            <a:r>
              <a:rPr lang="pt-BR" sz="2400" dirty="0" smtClean="0">
                <a:solidFill>
                  <a:srgbClr val="000000"/>
                </a:solidFill>
                <a:latin typeface="+mj-lt"/>
              </a:rPr>
              <a:t>...e que todas as empresas possam utilizar </a:t>
            </a: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sz="24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2123729" y="293688"/>
            <a:ext cx="547246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Formato e apresentação dos dados</a:t>
            </a:r>
          </a:p>
          <a:p>
            <a:pPr algn="ctr">
              <a:defRPr/>
            </a:pPr>
            <a:endParaRPr lang="pt-B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pt-BR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Instrumentos </a:t>
            </a:r>
            <a:r>
              <a:rPr lang="pt-BR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apresentação dos dados</a:t>
            </a:r>
          </a:p>
          <a:p>
            <a:pPr algn="ctr">
              <a:defRPr/>
            </a:pPr>
            <a:endParaRPr 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4221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2439</TotalTime>
  <Words>795</Words>
  <Application>Microsoft Office PowerPoint</Application>
  <PresentationFormat>Apresentação na tela (4:3)</PresentationFormat>
  <Paragraphs>301</Paragraphs>
  <Slides>19</Slides>
  <Notes>2</Notes>
  <HiddenSlides>0</HiddenSlides>
  <MMClips>0</MMClips>
  <ScaleCrop>false</ScaleCrop>
  <HeadingPairs>
    <vt:vector size="8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19</vt:i4>
      </vt:variant>
    </vt:vector>
  </HeadingPairs>
  <TitlesOfParts>
    <vt:vector size="24" baseType="lpstr">
      <vt:lpstr>Arial</vt:lpstr>
      <vt:lpstr>Calibri</vt:lpstr>
      <vt:lpstr>Wingdings</vt:lpstr>
      <vt:lpstr>Tema do Office</vt:lpstr>
      <vt:lpstr>Worksheet</vt:lpstr>
      <vt:lpstr>IV Semana de qualidade da Informação do Transporte Aéreo   Painel 8 </vt:lpstr>
      <vt:lpstr>Apresentação do PowerPoint</vt:lpstr>
      <vt:lpstr>  </vt:lpstr>
      <vt:lpstr>Relembrando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Cláudia Cristina</dc:creator>
  <cp:lastModifiedBy>Celso Augusto Rodrigues Soares</cp:lastModifiedBy>
  <cp:revision>130</cp:revision>
  <cp:lastPrinted>2014-08-31T16:55:46Z</cp:lastPrinted>
  <dcterms:created xsi:type="dcterms:W3CDTF">2014-08-31T16:41:32Z</dcterms:created>
  <dcterms:modified xsi:type="dcterms:W3CDTF">2016-11-10T12:53:37Z</dcterms:modified>
</cp:coreProperties>
</file>